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01.02.2016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01.02.2016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01.02.2016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01.02.2016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01.02.2016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01.02.2016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01.02.2016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01.02.2016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01.02.2016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01.02.2016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01.02.2016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01.02.2016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 xmlns:a14="http://schemas.microsoft.com/office/drawing/2010/main"/>
              </a:ext>
            </a:extLst>
          </a:blip>
          <a:srcRect/>
          <a:stretch>
            <a:fillRect/>
          </a:stretch>
        </p:blipFill>
        <p:spPr bwMode="auto">
          <a:xfrm>
            <a:off x="103634" y="212623"/>
            <a:ext cx="3182482" cy="4766713"/>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Заголовок 1"/>
          <p:cNvSpPr txBox="1">
            <a:spLocks/>
          </p:cNvSpPr>
          <p:nvPr/>
        </p:nvSpPr>
        <p:spPr>
          <a:xfrm>
            <a:off x="3428992" y="714356"/>
            <a:ext cx="5222638" cy="4429156"/>
          </a:xfrm>
          <a:prstGeom prst="rect">
            <a:avLst/>
          </a:prstGeom>
        </p:spPr>
        <p:txBody>
          <a:bodyPr vert="horz" lIns="91440" tIns="45720" rIns="91440" bIns="45720" rtlCol="0" anchor="ctr">
            <a:normAutofit fontScale="85000" lnSpcReduction="20000"/>
          </a:bodyPr>
          <a:lstStyle/>
          <a:p>
            <a:pPr lvl="0" algn="ctr">
              <a:spcBef>
                <a:spcPct val="0"/>
              </a:spcBef>
            </a:pPr>
            <a:r>
              <a:rPr lang="ru-RU" sz="4400" b="1" dirty="0" smtClean="0">
                <a:solidFill>
                  <a:srgbClr val="3333CC"/>
                </a:solidFill>
              </a:rPr>
              <a:t>КОМПОНЕНТЫ ИМИДЖА РУКОВОДИТЕЛЯ: ЛИЧНОСТНЫЙ, СОЦИАЛЬНЫЙ, ПРОФЕССИОНАЛЬНЫЙ</a:t>
            </a:r>
            <a:endParaRPr lang="ru-RU" sz="4400" b="1" dirty="0" smtClean="0">
              <a:solidFill>
                <a:srgbClr val="3333CC"/>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4400" b="0" i="0" u="none" strike="noStrike" kern="1200" cap="none" spc="0" normalizeH="0" baseline="0" noProof="0" dirty="0" smtClean="0">
              <a:ln>
                <a:noFill/>
              </a:ln>
              <a:solidFill>
                <a:srgbClr val="3333CC"/>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4400" b="0" i="0" u="none" strike="noStrike" kern="1200" cap="none" spc="0" normalizeH="0" baseline="0" noProof="0" dirty="0" smtClean="0">
              <a:ln>
                <a:noFill/>
              </a:ln>
              <a:solidFill>
                <a:srgbClr val="3333CC"/>
              </a:solidFill>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r>
              <a:rPr lang="ru-RU" sz="2000" dirty="0" smtClean="0">
                <a:solidFill>
                  <a:srgbClr val="3333CC"/>
                </a:solidFill>
                <a:latin typeface="+mj-lt"/>
                <a:ea typeface="+mj-ea"/>
                <a:cs typeface="+mj-cs"/>
              </a:rPr>
              <a:t>Составила: </a:t>
            </a:r>
            <a:r>
              <a:rPr lang="ru-RU" sz="2000" smtClean="0">
                <a:solidFill>
                  <a:srgbClr val="3333CC"/>
                </a:solidFill>
                <a:latin typeface="+mj-lt"/>
                <a:ea typeface="+mj-ea"/>
                <a:cs typeface="+mj-cs"/>
              </a:rPr>
              <a:t>старший воспитатель</a:t>
            </a:r>
            <a:endParaRPr lang="ru-RU" sz="2000" dirty="0" smtClean="0">
              <a:solidFill>
                <a:srgbClr val="3333CC"/>
              </a:solidFill>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ru-RU" sz="2000" b="0" i="0" u="none" strike="noStrike" kern="1200" cap="none" spc="0" normalizeH="0" baseline="0" noProof="0" dirty="0" smtClean="0">
                <a:ln>
                  <a:noFill/>
                </a:ln>
                <a:solidFill>
                  <a:srgbClr val="3333CC"/>
                </a:solidFill>
                <a:effectLst/>
                <a:uLnTx/>
                <a:uFillTx/>
                <a:latin typeface="+mj-lt"/>
                <a:ea typeface="+mj-ea"/>
                <a:cs typeface="+mj-cs"/>
              </a:rPr>
              <a:t>Карякина Н.А.</a:t>
            </a:r>
            <a:endParaRPr kumimoji="0" lang="ru-RU" sz="2000" b="0" i="0" u="none" strike="noStrike" kern="1200" cap="none" spc="0" normalizeH="0" baseline="0" noProof="0" dirty="0">
              <a:ln>
                <a:noFill/>
              </a:ln>
              <a:solidFill>
                <a:srgbClr val="3333CC"/>
              </a:solidFill>
              <a:effectLst/>
              <a:uLnTx/>
              <a:uFillTx/>
              <a:latin typeface="+mj-lt"/>
              <a:ea typeface="+mj-ea"/>
              <a:cs typeface="+mj-cs"/>
            </a:endParaRPr>
          </a:p>
        </p:txBody>
      </p:sp>
    </p:spTree>
    <p:extLst>
      <p:ext uri="{BB962C8B-B14F-4D97-AF65-F5344CB8AC3E}">
        <p14:creationId xmlns:p14="http://schemas.microsoft.com/office/powerpoint/2010/main" xmlns="" val="4178870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14282" y="214290"/>
            <a:ext cx="5929354" cy="6286544"/>
          </a:xfrm>
        </p:spPr>
        <p:txBody>
          <a:bodyPr>
            <a:normAutofit fontScale="62500" lnSpcReduction="20000"/>
          </a:bodyPr>
          <a:lstStyle/>
          <a:p>
            <a:pPr lvl="0" algn="just"/>
            <a:r>
              <a:rPr lang="ru-RU" sz="2900" b="1" dirty="0" smtClean="0">
                <a:solidFill>
                  <a:srgbClr val="3333CC"/>
                </a:solidFill>
                <a:latin typeface="Times New Roman" pitchFamily="18" charset="0"/>
                <a:cs typeface="Times New Roman" pitchFamily="18" charset="0"/>
              </a:rPr>
              <a:t>Авторитет руководителя.</a:t>
            </a:r>
            <a:endParaRPr lang="ru-RU" sz="2900" dirty="0" smtClean="0">
              <a:solidFill>
                <a:srgbClr val="3333CC"/>
              </a:solidFill>
              <a:latin typeface="Times New Roman" pitchFamily="18" charset="0"/>
              <a:cs typeface="Times New Roman" pitchFamily="18" charset="0"/>
            </a:endParaRPr>
          </a:p>
          <a:p>
            <a:pPr algn="just"/>
            <a:r>
              <a:rPr lang="ru-RU" sz="2900" b="1" dirty="0" smtClean="0">
                <a:solidFill>
                  <a:srgbClr val="3333CC"/>
                </a:solidFill>
                <a:latin typeface="Times New Roman" pitchFamily="18" charset="0"/>
                <a:cs typeface="Times New Roman" pitchFamily="18" charset="0"/>
              </a:rPr>
              <a:t>Различают три вида авторитета</a:t>
            </a:r>
            <a:r>
              <a:rPr lang="ru-RU" sz="2900" dirty="0" smtClean="0">
                <a:solidFill>
                  <a:srgbClr val="3333CC"/>
                </a:solidFill>
                <a:latin typeface="Times New Roman" pitchFamily="18" charset="0"/>
                <a:cs typeface="Times New Roman" pitchFamily="18" charset="0"/>
              </a:rPr>
              <a:t>: личный, служебный и реальный. </a:t>
            </a:r>
          </a:p>
          <a:p>
            <a:pPr algn="just"/>
            <a:r>
              <a:rPr lang="ru-RU" sz="2900" u="sng" dirty="0" smtClean="0">
                <a:solidFill>
                  <a:srgbClr val="3333CC"/>
                </a:solidFill>
                <a:latin typeface="Times New Roman" pitchFamily="18" charset="0"/>
                <a:cs typeface="Times New Roman" pitchFamily="18" charset="0"/>
              </a:rPr>
              <a:t>Личный</a:t>
            </a:r>
            <a:r>
              <a:rPr lang="ru-RU" sz="2900" dirty="0" smtClean="0">
                <a:solidFill>
                  <a:srgbClr val="3333CC"/>
                </a:solidFill>
                <a:latin typeface="Times New Roman" pitchFamily="18" charset="0"/>
                <a:cs typeface="Times New Roman" pitchFamily="18" charset="0"/>
              </a:rPr>
              <a:t> обеспечивается справедливыми личностными качествами, выделяющими его из среды коллектива, к которым относятся честность, справедливость, человечность. </a:t>
            </a:r>
          </a:p>
          <a:p>
            <a:pPr algn="just"/>
            <a:r>
              <a:rPr lang="ru-RU" sz="2900" u="sng" dirty="0" smtClean="0">
                <a:solidFill>
                  <a:srgbClr val="3333CC"/>
                </a:solidFill>
                <a:latin typeface="Times New Roman" pitchFamily="18" charset="0"/>
                <a:cs typeface="Times New Roman" pitchFamily="18" charset="0"/>
              </a:rPr>
              <a:t>Служебный</a:t>
            </a:r>
            <a:r>
              <a:rPr lang="ru-RU" sz="2900" dirty="0" smtClean="0">
                <a:solidFill>
                  <a:srgbClr val="3333CC"/>
                </a:solidFill>
                <a:latin typeface="Times New Roman" pitchFamily="18" charset="0"/>
                <a:cs typeface="Times New Roman" pitchFamily="18" charset="0"/>
              </a:rPr>
              <a:t> авторитет достигается умелой организацией работы коллектива для выполнения поставленных задач, обеспечением соблюдения дисциплины на основе предоставленных должностью прав и полномочий. </a:t>
            </a:r>
          </a:p>
          <a:p>
            <a:pPr algn="just"/>
            <a:r>
              <a:rPr lang="ru-RU" sz="2900" dirty="0" smtClean="0">
                <a:solidFill>
                  <a:srgbClr val="3333CC"/>
                </a:solidFill>
                <a:latin typeface="Times New Roman" pitchFamily="18" charset="0"/>
                <a:cs typeface="Times New Roman" pitchFamily="18" charset="0"/>
              </a:rPr>
              <a:t>Органическое соединение личного и служебного авторитета составляет </a:t>
            </a:r>
            <a:r>
              <a:rPr lang="ru-RU" sz="2900" u="sng" dirty="0" smtClean="0">
                <a:solidFill>
                  <a:srgbClr val="3333CC"/>
                </a:solidFill>
                <a:latin typeface="Times New Roman" pitchFamily="18" charset="0"/>
                <a:cs typeface="Times New Roman" pitchFamily="18" charset="0"/>
              </a:rPr>
              <a:t>реальный</a:t>
            </a:r>
            <a:r>
              <a:rPr lang="ru-RU" sz="2900" dirty="0" smtClean="0">
                <a:solidFill>
                  <a:srgbClr val="3333CC"/>
                </a:solidFill>
                <a:latin typeface="Times New Roman" pitchFamily="18" charset="0"/>
                <a:cs typeface="Times New Roman" pitchFamily="18" charset="0"/>
              </a:rPr>
              <a:t> авторитет руководителя. </a:t>
            </a:r>
          </a:p>
          <a:p>
            <a:pPr algn="just"/>
            <a:r>
              <a:rPr lang="ru-RU" sz="2900" dirty="0" smtClean="0">
                <a:solidFill>
                  <a:srgbClr val="3333CC"/>
                </a:solidFill>
                <a:latin typeface="Times New Roman" pitchFamily="18" charset="0"/>
                <a:cs typeface="Times New Roman" pitchFamily="18" charset="0"/>
              </a:rPr>
              <a:t>Таким образом, обобщая анализ понятийного аспекта изучаемой проблемы, мы предположить, что:</a:t>
            </a:r>
          </a:p>
          <a:p>
            <a:pPr algn="just"/>
            <a:r>
              <a:rPr lang="ru-RU" sz="2900" dirty="0" smtClean="0">
                <a:solidFill>
                  <a:srgbClr val="3333CC"/>
                </a:solidFill>
                <a:latin typeface="Times New Roman" pitchFamily="18" charset="0"/>
                <a:cs typeface="Times New Roman" pitchFamily="18" charset="0"/>
              </a:rPr>
              <a:t>- личность руководителя – это прижизненно возникающее психологическое образование, представляющее собой социальную по своей природе систему качеств и </a:t>
            </a:r>
            <a:r>
              <a:rPr lang="ru-RU" sz="2900" dirty="0" err="1" smtClean="0">
                <a:solidFill>
                  <a:srgbClr val="3333CC"/>
                </a:solidFill>
                <a:latin typeface="Times New Roman" pitchFamily="18" charset="0"/>
                <a:cs typeface="Times New Roman" pitchFamily="18" charset="0"/>
              </a:rPr>
              <a:t>мотивационно-потребностных</a:t>
            </a:r>
            <a:r>
              <a:rPr lang="ru-RU" sz="2900" dirty="0" smtClean="0">
                <a:solidFill>
                  <a:srgbClr val="3333CC"/>
                </a:solidFill>
                <a:latin typeface="Times New Roman" pitchFamily="18" charset="0"/>
                <a:cs typeface="Times New Roman" pitchFamily="18" charset="0"/>
              </a:rPr>
              <a:t> отношений;</a:t>
            </a:r>
          </a:p>
          <a:p>
            <a:pPr algn="just"/>
            <a:r>
              <a:rPr lang="ru-RU" sz="2900" dirty="0" smtClean="0">
                <a:solidFill>
                  <a:srgbClr val="3333CC"/>
                </a:solidFill>
                <a:latin typeface="Times New Roman" pitchFamily="18" charset="0"/>
                <a:cs typeface="Times New Roman" pitchFamily="18" charset="0"/>
              </a:rPr>
              <a:t>- каждый руководитель предстает одновременно и как профессионал, и как личность, и как индивидуальность, но далеко не всякому удается стать субъектом профессионального развития, сформировать свой «адекватный» имидж. </a:t>
            </a:r>
          </a:p>
          <a:p>
            <a:endParaRPr lang="ru-RU" dirty="0" smtClean="0"/>
          </a:p>
          <a:p>
            <a:endParaRPr lang="ru-RU" dirty="0" smtClean="0"/>
          </a:p>
          <a:p>
            <a:endParaRPr lang="ru-RU" dirty="0" smtClean="0"/>
          </a:p>
          <a:p>
            <a:endParaRPr lang="ru-RU" dirty="0"/>
          </a:p>
        </p:txBody>
      </p:sp>
      <p:pic>
        <p:nvPicPr>
          <p:cNvPr id="5" name="Picture 2"/>
          <p:cNvPicPr>
            <a:picLocks noChangeAspect="1" noChangeArrowheads="1"/>
          </p:cNvPicPr>
          <p:nvPr/>
        </p:nvPicPr>
        <p:blipFill rotWithShape="1">
          <a:blip r:embed="rId2" cstate="email">
            <a:extLst>
              <a:ext uri="{28A0092B-C50C-407E-A947-70E740481C1C}">
                <a14:useLocalDpi xmlns="" xmlns:a14="http://schemas.microsoft.com/office/drawing/2010/main" val="0"/>
              </a:ext>
            </a:extLst>
          </a:blip>
          <a:srcRect/>
          <a:stretch/>
        </p:blipFill>
        <p:spPr bwMode="auto">
          <a:xfrm>
            <a:off x="6072198" y="1000108"/>
            <a:ext cx="2866590" cy="414338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xmlns="" val="4178870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28596" y="428604"/>
            <a:ext cx="5214974" cy="6215106"/>
          </a:xfrm>
        </p:spPr>
        <p:txBody>
          <a:bodyPr>
            <a:normAutofit fontScale="55000" lnSpcReduction="20000"/>
          </a:bodyPr>
          <a:lstStyle/>
          <a:p>
            <a:pPr algn="just"/>
            <a:r>
              <a:rPr lang="ru-RU" dirty="0" smtClean="0">
                <a:solidFill>
                  <a:srgbClr val="3333CC"/>
                </a:solidFill>
                <a:latin typeface="Times New Roman" pitchFamily="18" charset="0"/>
                <a:cs typeface="Times New Roman" pitchFamily="18" charset="0"/>
              </a:rPr>
              <a:t>При выявлении личностных факторов формирования имиджа руководителя учреждения интересно рассмотреть теоретическую модель руководителя, разработанную И.С. </a:t>
            </a:r>
            <a:r>
              <a:rPr lang="ru-RU" dirty="0" err="1" smtClean="0">
                <a:solidFill>
                  <a:srgbClr val="3333CC"/>
                </a:solidFill>
                <a:latin typeface="Times New Roman" pitchFamily="18" charset="0"/>
                <a:cs typeface="Times New Roman" pitchFamily="18" charset="0"/>
              </a:rPr>
              <a:t>Мангутовым</a:t>
            </a:r>
            <a:r>
              <a:rPr lang="ru-RU" dirty="0" smtClean="0">
                <a:solidFill>
                  <a:srgbClr val="3333CC"/>
                </a:solidFill>
                <a:latin typeface="Times New Roman" pitchFamily="18" charset="0"/>
                <a:cs typeface="Times New Roman" pitchFamily="18" charset="0"/>
              </a:rPr>
              <a:t> и Л.И. Уманским. </a:t>
            </a:r>
          </a:p>
          <a:p>
            <a:pPr algn="just"/>
            <a:r>
              <a:rPr lang="ru-RU" dirty="0" smtClean="0">
                <a:solidFill>
                  <a:srgbClr val="3333CC"/>
                </a:solidFill>
                <a:latin typeface="Times New Roman" pitchFamily="18" charset="0"/>
                <a:cs typeface="Times New Roman" pitchFamily="18" charset="0"/>
              </a:rPr>
              <a:t>В данной модели авторы выделяют следующие группы свойств личности руководителя:</a:t>
            </a:r>
          </a:p>
          <a:p>
            <a:pPr algn="just"/>
            <a:r>
              <a:rPr lang="ru-RU" dirty="0" smtClean="0">
                <a:solidFill>
                  <a:srgbClr val="3333CC"/>
                </a:solidFill>
                <a:latin typeface="Times New Roman" pitchFamily="18" charset="0"/>
                <a:cs typeface="Times New Roman" pitchFamily="18" charset="0"/>
              </a:rPr>
              <a:t>1) общие качества (общительность, общий уровень развития, практический ум, наблюдательность, работоспособность, активность, инициативность, настойчивость, самостоятельность, самообладание);</a:t>
            </a:r>
          </a:p>
          <a:p>
            <a:pPr algn="just"/>
            <a:r>
              <a:rPr lang="ru-RU" dirty="0" smtClean="0">
                <a:solidFill>
                  <a:srgbClr val="3333CC"/>
                </a:solidFill>
                <a:latin typeface="Times New Roman" pitchFamily="18" charset="0"/>
                <a:cs typeface="Times New Roman" pitchFamily="18" charset="0"/>
              </a:rPr>
              <a:t>2) направленность организаторской деятельности;</a:t>
            </a:r>
          </a:p>
          <a:p>
            <a:pPr algn="just"/>
            <a:r>
              <a:rPr lang="ru-RU" dirty="0" smtClean="0">
                <a:solidFill>
                  <a:srgbClr val="3333CC"/>
                </a:solidFill>
                <a:latin typeface="Times New Roman" pitchFamily="18" charset="0"/>
                <a:cs typeface="Times New Roman" pitchFamily="18" charset="0"/>
              </a:rPr>
              <a:t>3) индивидный диапазон;</a:t>
            </a:r>
          </a:p>
          <a:p>
            <a:pPr algn="just"/>
            <a:r>
              <a:rPr lang="ru-RU" dirty="0" smtClean="0">
                <a:solidFill>
                  <a:srgbClr val="3333CC"/>
                </a:solidFill>
                <a:latin typeface="Times New Roman" pitchFamily="18" charset="0"/>
                <a:cs typeface="Times New Roman" pitchFamily="18" charset="0"/>
              </a:rPr>
              <a:t>4) индивидуальный стиль;</a:t>
            </a:r>
          </a:p>
          <a:p>
            <a:pPr algn="just"/>
            <a:r>
              <a:rPr lang="ru-RU" dirty="0" smtClean="0">
                <a:solidFill>
                  <a:srgbClr val="3333CC"/>
                </a:solidFill>
                <a:latin typeface="Times New Roman" pitchFamily="18" charset="0"/>
                <a:cs typeface="Times New Roman" pitchFamily="18" charset="0"/>
              </a:rPr>
              <a:t>5) подготовленность к деятельности;</a:t>
            </a:r>
          </a:p>
          <a:p>
            <a:pPr algn="just"/>
            <a:r>
              <a:rPr lang="ru-RU" dirty="0" smtClean="0">
                <a:solidFill>
                  <a:srgbClr val="3333CC"/>
                </a:solidFill>
                <a:latin typeface="Times New Roman" pitchFamily="18" charset="0"/>
                <a:cs typeface="Times New Roman" pitchFamily="18" charset="0"/>
              </a:rPr>
              <a:t>6) специфические свойства (организаторское чутье, избирательность, ум, психологический такт, энергичность, требовательность, критичность);</a:t>
            </a:r>
          </a:p>
          <a:p>
            <a:pPr algn="just"/>
            <a:r>
              <a:rPr lang="ru-RU" dirty="0" smtClean="0">
                <a:solidFill>
                  <a:srgbClr val="3333CC"/>
                </a:solidFill>
                <a:latin typeface="Times New Roman" pitchFamily="18" charset="0"/>
                <a:cs typeface="Times New Roman" pitchFamily="18" charset="0"/>
              </a:rPr>
              <a:t>7) склонность к организаторской деятельности.</a:t>
            </a:r>
          </a:p>
          <a:p>
            <a:endParaRPr lang="ru-RU" dirty="0"/>
          </a:p>
        </p:txBody>
      </p:sp>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857884" y="285728"/>
            <a:ext cx="3096344" cy="6225863"/>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xmlns="" val="4178870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nvGraphicFramePr>
        <p:xfrm>
          <a:off x="714348" y="1746504"/>
          <a:ext cx="6905652" cy="4540016"/>
        </p:xfrm>
        <a:graphic>
          <a:graphicData uri="http://schemas.openxmlformats.org/drawingml/2006/table">
            <a:tbl>
              <a:tblPr/>
              <a:tblGrid>
                <a:gridCol w="3452826"/>
                <a:gridCol w="3452826"/>
              </a:tblGrid>
              <a:tr h="283751">
                <a:tc>
                  <a:txBody>
                    <a:bodyPr/>
                    <a:lstStyle/>
                    <a:p>
                      <a:pPr algn="just">
                        <a:lnSpc>
                          <a:spcPct val="115000"/>
                        </a:lnSpc>
                        <a:spcAft>
                          <a:spcPts val="0"/>
                        </a:spcAft>
                      </a:pPr>
                      <a:r>
                        <a:rPr lang="ru-RU" sz="1400" dirty="0">
                          <a:latin typeface="Times New Roman"/>
                          <a:ea typeface="Times New Roman"/>
                          <a:cs typeface="Times New Roman"/>
                        </a:rPr>
                        <a:t>Позитивные</a:t>
                      </a:r>
                      <a:endParaRPr lang="ru-RU" sz="14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latin typeface="Times New Roman"/>
                          <a:ea typeface="Times New Roman"/>
                          <a:cs typeface="Times New Roman"/>
                        </a:rPr>
                        <a:t>Негативные</a:t>
                      </a:r>
                      <a:endParaRPr lang="ru-RU" sz="14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751">
                <a:tc>
                  <a:txBody>
                    <a:bodyPr/>
                    <a:lstStyle/>
                    <a:p>
                      <a:pPr algn="just">
                        <a:lnSpc>
                          <a:spcPct val="115000"/>
                        </a:lnSpc>
                        <a:spcAft>
                          <a:spcPts val="0"/>
                        </a:spcAft>
                      </a:pPr>
                      <a:r>
                        <a:rPr lang="ru-RU" sz="1400" dirty="0">
                          <a:latin typeface="Times New Roman"/>
                          <a:ea typeface="Times New Roman"/>
                          <a:cs typeface="Times New Roman"/>
                        </a:rPr>
                        <a:t>сдержанность</a:t>
                      </a:r>
                      <a:endParaRPr lang="ru-RU" sz="14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latin typeface="Times New Roman"/>
                          <a:ea typeface="Times New Roman"/>
                          <a:cs typeface="Times New Roman"/>
                        </a:rPr>
                        <a:t>скованность</a:t>
                      </a:r>
                      <a:endParaRPr lang="ru-RU" sz="14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751">
                <a:tc>
                  <a:txBody>
                    <a:bodyPr/>
                    <a:lstStyle/>
                    <a:p>
                      <a:pPr algn="just">
                        <a:lnSpc>
                          <a:spcPct val="115000"/>
                        </a:lnSpc>
                        <a:spcAft>
                          <a:spcPts val="0"/>
                        </a:spcAft>
                      </a:pPr>
                      <a:r>
                        <a:rPr lang="ru-RU" sz="1400">
                          <a:latin typeface="Times New Roman"/>
                          <a:ea typeface="Times New Roman"/>
                          <a:cs typeface="Times New Roman"/>
                        </a:rPr>
                        <a:t>терпеливость</a:t>
                      </a:r>
                      <a:endParaRPr lang="ru-RU" sz="14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latin typeface="Times New Roman"/>
                          <a:ea typeface="Times New Roman"/>
                          <a:cs typeface="Times New Roman"/>
                        </a:rPr>
                        <a:t>недовольство</a:t>
                      </a:r>
                      <a:endParaRPr lang="ru-RU" sz="14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751">
                <a:tc>
                  <a:txBody>
                    <a:bodyPr/>
                    <a:lstStyle/>
                    <a:p>
                      <a:pPr algn="just">
                        <a:lnSpc>
                          <a:spcPct val="115000"/>
                        </a:lnSpc>
                        <a:spcAft>
                          <a:spcPts val="0"/>
                        </a:spcAft>
                      </a:pPr>
                      <a:r>
                        <a:rPr lang="ru-RU" sz="1400">
                          <a:latin typeface="Times New Roman"/>
                          <a:ea typeface="Times New Roman"/>
                          <a:cs typeface="Times New Roman"/>
                        </a:rPr>
                        <a:t>уверенность</a:t>
                      </a:r>
                      <a:endParaRPr lang="ru-RU" sz="14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latin typeface="Times New Roman"/>
                          <a:ea typeface="Times New Roman"/>
                          <a:cs typeface="Times New Roman"/>
                        </a:rPr>
                        <a:t>суетливость</a:t>
                      </a:r>
                      <a:endParaRPr lang="ru-RU" sz="14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751">
                <a:tc>
                  <a:txBody>
                    <a:bodyPr/>
                    <a:lstStyle/>
                    <a:p>
                      <a:pPr algn="just">
                        <a:lnSpc>
                          <a:spcPct val="115000"/>
                        </a:lnSpc>
                        <a:spcAft>
                          <a:spcPts val="0"/>
                        </a:spcAft>
                      </a:pPr>
                      <a:r>
                        <a:rPr lang="ru-RU" sz="1400">
                          <a:latin typeface="Times New Roman"/>
                          <a:ea typeface="Times New Roman"/>
                          <a:cs typeface="Times New Roman"/>
                        </a:rPr>
                        <a:t>доброжелательность</a:t>
                      </a:r>
                      <a:endParaRPr lang="ru-RU" sz="14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latin typeface="Times New Roman"/>
                          <a:ea typeface="Times New Roman"/>
                          <a:cs typeface="Times New Roman"/>
                        </a:rPr>
                        <a:t>неуверенность</a:t>
                      </a:r>
                      <a:endParaRPr lang="ru-RU" sz="14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751">
                <a:tc>
                  <a:txBody>
                    <a:bodyPr/>
                    <a:lstStyle/>
                    <a:p>
                      <a:pPr algn="just">
                        <a:lnSpc>
                          <a:spcPct val="115000"/>
                        </a:lnSpc>
                        <a:spcAft>
                          <a:spcPts val="0"/>
                        </a:spcAft>
                      </a:pPr>
                      <a:r>
                        <a:rPr lang="ru-RU" sz="1400">
                          <a:latin typeface="Times New Roman"/>
                          <a:ea typeface="Times New Roman"/>
                          <a:cs typeface="Times New Roman"/>
                        </a:rPr>
                        <a:t>собранность</a:t>
                      </a:r>
                      <a:endParaRPr lang="ru-RU" sz="14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latin typeface="Times New Roman"/>
                          <a:ea typeface="Times New Roman"/>
                          <a:cs typeface="Times New Roman"/>
                        </a:rPr>
                        <a:t>пессимизм</a:t>
                      </a:r>
                      <a:endParaRPr lang="ru-RU" sz="14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751">
                <a:tc>
                  <a:txBody>
                    <a:bodyPr/>
                    <a:lstStyle/>
                    <a:p>
                      <a:pPr algn="just">
                        <a:lnSpc>
                          <a:spcPct val="115000"/>
                        </a:lnSpc>
                        <a:spcAft>
                          <a:spcPts val="0"/>
                        </a:spcAft>
                      </a:pPr>
                      <a:r>
                        <a:rPr lang="ru-RU" sz="1400">
                          <a:latin typeface="Times New Roman"/>
                          <a:ea typeface="Times New Roman"/>
                          <a:cs typeface="Times New Roman"/>
                        </a:rPr>
                        <a:t>взвешенность</a:t>
                      </a:r>
                      <a:endParaRPr lang="ru-RU" sz="14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latin typeface="Times New Roman"/>
                          <a:ea typeface="Times New Roman"/>
                          <a:cs typeface="Times New Roman"/>
                        </a:rPr>
                        <a:t>робость</a:t>
                      </a:r>
                      <a:endParaRPr lang="ru-RU" sz="14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751">
                <a:tc>
                  <a:txBody>
                    <a:bodyPr/>
                    <a:lstStyle/>
                    <a:p>
                      <a:pPr algn="just">
                        <a:lnSpc>
                          <a:spcPct val="115000"/>
                        </a:lnSpc>
                        <a:spcAft>
                          <a:spcPts val="0"/>
                        </a:spcAft>
                      </a:pPr>
                      <a:r>
                        <a:rPr lang="ru-RU" sz="1400">
                          <a:latin typeface="Times New Roman"/>
                          <a:ea typeface="Times New Roman"/>
                          <a:cs typeface="Times New Roman"/>
                        </a:rPr>
                        <a:t>беспристрастность</a:t>
                      </a:r>
                      <a:endParaRPr lang="ru-RU" sz="14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latin typeface="Times New Roman"/>
                          <a:ea typeface="Times New Roman"/>
                          <a:cs typeface="Times New Roman"/>
                        </a:rPr>
                        <a:t>инертность</a:t>
                      </a:r>
                      <a:endParaRPr lang="ru-RU" sz="14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751">
                <a:tc>
                  <a:txBody>
                    <a:bodyPr/>
                    <a:lstStyle/>
                    <a:p>
                      <a:pPr algn="just">
                        <a:lnSpc>
                          <a:spcPct val="115000"/>
                        </a:lnSpc>
                        <a:spcAft>
                          <a:spcPts val="0"/>
                        </a:spcAft>
                      </a:pPr>
                      <a:r>
                        <a:rPr lang="ru-RU" sz="1400" dirty="0">
                          <a:latin typeface="Times New Roman"/>
                          <a:ea typeface="Times New Roman"/>
                          <a:cs typeface="Times New Roman"/>
                        </a:rPr>
                        <a:t>оптимизм</a:t>
                      </a:r>
                      <a:endParaRPr lang="ru-RU" sz="14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latin typeface="Times New Roman"/>
                          <a:ea typeface="Times New Roman"/>
                          <a:cs typeface="Times New Roman"/>
                        </a:rPr>
                        <a:t>вспыльчивость</a:t>
                      </a:r>
                      <a:endParaRPr lang="ru-RU" sz="14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751">
                <a:tc>
                  <a:txBody>
                    <a:bodyPr/>
                    <a:lstStyle/>
                    <a:p>
                      <a:pPr algn="just">
                        <a:lnSpc>
                          <a:spcPct val="115000"/>
                        </a:lnSpc>
                        <a:spcAft>
                          <a:spcPts val="0"/>
                        </a:spcAft>
                      </a:pPr>
                      <a:r>
                        <a:rPr lang="ru-RU" sz="1400">
                          <a:latin typeface="Times New Roman"/>
                          <a:ea typeface="Times New Roman"/>
                          <a:cs typeface="Times New Roman"/>
                        </a:rPr>
                        <a:t>дружелюбие</a:t>
                      </a:r>
                      <a:endParaRPr lang="ru-RU" sz="14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latin typeface="Times New Roman"/>
                          <a:ea typeface="Times New Roman"/>
                          <a:cs typeface="Times New Roman"/>
                        </a:rPr>
                        <a:t>застенчивость</a:t>
                      </a:r>
                      <a:endParaRPr lang="ru-RU" sz="14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751">
                <a:tc>
                  <a:txBody>
                    <a:bodyPr/>
                    <a:lstStyle/>
                    <a:p>
                      <a:pPr algn="just">
                        <a:lnSpc>
                          <a:spcPct val="115000"/>
                        </a:lnSpc>
                        <a:spcAft>
                          <a:spcPts val="0"/>
                        </a:spcAft>
                      </a:pPr>
                      <a:r>
                        <a:rPr lang="ru-RU" sz="1400">
                          <a:latin typeface="Times New Roman"/>
                          <a:ea typeface="Times New Roman"/>
                          <a:cs typeface="Times New Roman"/>
                        </a:rPr>
                        <a:t>внимательность</a:t>
                      </a:r>
                      <a:endParaRPr lang="ru-RU" sz="14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latin typeface="Times New Roman"/>
                          <a:ea typeface="Times New Roman"/>
                          <a:cs typeface="Times New Roman"/>
                        </a:rPr>
                        <a:t>упрямство</a:t>
                      </a:r>
                      <a:endParaRPr lang="ru-RU" sz="14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751">
                <a:tc>
                  <a:txBody>
                    <a:bodyPr/>
                    <a:lstStyle/>
                    <a:p>
                      <a:pPr algn="just">
                        <a:lnSpc>
                          <a:spcPct val="115000"/>
                        </a:lnSpc>
                        <a:spcAft>
                          <a:spcPts val="0"/>
                        </a:spcAft>
                      </a:pPr>
                      <a:r>
                        <a:rPr lang="ru-RU" sz="1400">
                          <a:latin typeface="Times New Roman"/>
                          <a:ea typeface="Times New Roman"/>
                          <a:cs typeface="Times New Roman"/>
                        </a:rPr>
                        <a:t>заботливость</a:t>
                      </a:r>
                      <a:endParaRPr lang="ru-RU" sz="14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latin typeface="Times New Roman"/>
                          <a:ea typeface="Times New Roman"/>
                          <a:cs typeface="Times New Roman"/>
                        </a:rPr>
                        <a:t>агрессивность</a:t>
                      </a:r>
                      <a:endParaRPr lang="ru-RU" sz="14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751">
                <a:tc>
                  <a:txBody>
                    <a:bodyPr/>
                    <a:lstStyle/>
                    <a:p>
                      <a:pPr algn="just">
                        <a:lnSpc>
                          <a:spcPct val="115000"/>
                        </a:lnSpc>
                        <a:spcAft>
                          <a:spcPts val="0"/>
                        </a:spcAft>
                      </a:pPr>
                      <a:r>
                        <a:rPr lang="ru-RU" sz="1400">
                          <a:latin typeface="Times New Roman"/>
                          <a:ea typeface="Times New Roman"/>
                          <a:cs typeface="Times New Roman"/>
                        </a:rPr>
                        <a:t>энергичность</a:t>
                      </a:r>
                      <a:endParaRPr lang="ru-RU" sz="14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latin typeface="Times New Roman"/>
                          <a:ea typeface="Times New Roman"/>
                          <a:cs typeface="Times New Roman"/>
                        </a:rPr>
                        <a:t>непоследовательность</a:t>
                      </a:r>
                      <a:endParaRPr lang="ru-RU" sz="14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751">
                <a:tc>
                  <a:txBody>
                    <a:bodyPr/>
                    <a:lstStyle/>
                    <a:p>
                      <a:pPr algn="just">
                        <a:lnSpc>
                          <a:spcPct val="115000"/>
                        </a:lnSpc>
                        <a:spcAft>
                          <a:spcPts val="0"/>
                        </a:spcAft>
                      </a:pPr>
                      <a:r>
                        <a:rPr lang="ru-RU" sz="1400">
                          <a:latin typeface="Times New Roman"/>
                          <a:ea typeface="Times New Roman"/>
                          <a:cs typeface="Times New Roman"/>
                        </a:rPr>
                        <a:t>спокойствие</a:t>
                      </a:r>
                      <a:endParaRPr lang="ru-RU" sz="14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latin typeface="Times New Roman"/>
                          <a:ea typeface="Times New Roman"/>
                          <a:cs typeface="Times New Roman"/>
                        </a:rPr>
                        <a:t>грубость</a:t>
                      </a:r>
                      <a:endParaRPr lang="ru-RU" sz="14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751">
                <a:tc>
                  <a:txBody>
                    <a:bodyPr/>
                    <a:lstStyle/>
                    <a:p>
                      <a:pPr algn="just">
                        <a:lnSpc>
                          <a:spcPct val="115000"/>
                        </a:lnSpc>
                        <a:spcAft>
                          <a:spcPts val="0"/>
                        </a:spcAft>
                      </a:pPr>
                      <a:r>
                        <a:rPr lang="ru-RU" sz="1400">
                          <a:latin typeface="Times New Roman"/>
                          <a:ea typeface="Times New Roman"/>
                          <a:cs typeface="Times New Roman"/>
                        </a:rPr>
                        <a:t>жизнерадостность</a:t>
                      </a:r>
                      <a:endParaRPr lang="ru-RU" sz="14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latin typeface="Times New Roman"/>
                          <a:ea typeface="Times New Roman"/>
                          <a:cs typeface="Times New Roman"/>
                        </a:rPr>
                        <a:t>подозрительность</a:t>
                      </a:r>
                      <a:endParaRPr lang="ru-RU" sz="14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751">
                <a:tc>
                  <a:txBody>
                    <a:bodyPr/>
                    <a:lstStyle/>
                    <a:p>
                      <a:pPr>
                        <a:lnSpc>
                          <a:spcPct val="115000"/>
                        </a:lnSpc>
                      </a:pPr>
                      <a:endParaRPr lang="ru-RU" sz="1400">
                        <a:latin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latin typeface="Times New Roman"/>
                          <a:ea typeface="Times New Roman"/>
                          <a:cs typeface="Times New Roman"/>
                        </a:rPr>
                        <a:t>беспечность</a:t>
                      </a:r>
                      <a:endParaRPr lang="ru-RU" sz="14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357158" y="285728"/>
            <a:ext cx="8286808"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3333CC"/>
                </a:solidFill>
                <a:effectLst/>
                <a:latin typeface="Times New Roman" pitchFamily="18" charset="0"/>
                <a:ea typeface="Times New Roman" pitchFamily="18" charset="0"/>
                <a:cs typeface="Times New Roman" pitchFamily="18" charset="0"/>
              </a:rPr>
              <a:t>Практический опыт, исследования, опросы руководителей позволили выделить многие качества (личностные, профессиональные, нравственные), которые благоприятствуют (или, наоборот, мешают) профессиональной деятельности, адаптации</a:t>
            </a:r>
            <a:r>
              <a:rPr kumimoji="0" lang="ru-RU" sz="1600" b="1" i="0" u="sng" strike="noStrike" cap="none" normalizeH="0" baseline="0" dirty="0" smtClean="0">
                <a:ln>
                  <a:noFill/>
                </a:ln>
                <a:solidFill>
                  <a:srgbClr val="3333CC"/>
                </a:solidFill>
                <a:effectLst/>
                <a:latin typeface="Times New Roman" pitchFamily="18" charset="0"/>
                <a:ea typeface="Times New Roman" pitchFamily="18" charset="0"/>
                <a:cs typeface="Times New Roman" pitchFamily="18" charset="0"/>
              </a:rPr>
              <a:t>2</a:t>
            </a:r>
            <a:r>
              <a:rPr kumimoji="0" lang="ru-RU" sz="1600" b="0" i="0" u="none" strike="noStrike" cap="none" normalizeH="0" baseline="0" dirty="0" smtClean="0">
                <a:ln>
                  <a:noFill/>
                </a:ln>
                <a:solidFill>
                  <a:srgbClr val="3333CC"/>
                </a:solidFill>
                <a:effectLst/>
                <a:latin typeface="Times New Roman" pitchFamily="18" charset="0"/>
                <a:ea typeface="Times New Roman" pitchFamily="18" charset="0"/>
                <a:cs typeface="Times New Roman" pitchFamily="18" charset="0"/>
              </a:rPr>
              <a:t>к деловой среде, налаживанию контактов с другими людьми.</a:t>
            </a:r>
            <a:endParaRPr kumimoji="0" lang="ru-RU" sz="1600" b="0" i="0" u="none" strike="noStrike" cap="none" normalizeH="0" baseline="0" dirty="0" smtClean="0">
              <a:ln>
                <a:noFill/>
              </a:ln>
              <a:solidFill>
                <a:srgbClr val="3333CC"/>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3333CC"/>
                </a:solidFill>
                <a:effectLst/>
                <a:latin typeface="Times New Roman" pitchFamily="18" charset="0"/>
                <a:ea typeface="Times New Roman" pitchFamily="18" charset="0"/>
                <a:cs typeface="Times New Roman" pitchFamily="18" charset="0"/>
              </a:rPr>
              <a:t>Таблица 1. - Личностные качества</a:t>
            </a:r>
            <a:endParaRPr kumimoji="0" lang="ru-RU" sz="1600" b="0" i="0" u="none" strike="noStrike" cap="none" normalizeH="0" baseline="0" dirty="0" smtClean="0">
              <a:ln>
                <a:noFill/>
              </a:ln>
              <a:solidFill>
                <a:srgbClr val="3333CC"/>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178870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928926" y="357166"/>
            <a:ext cx="364330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3333CC"/>
                </a:solidFill>
                <a:effectLst/>
                <a:latin typeface="Calibri" pitchFamily="34" charset="0"/>
                <a:ea typeface="Times New Roman" pitchFamily="18" charset="0"/>
                <a:cs typeface="Times New Roman" pitchFamily="18" charset="0"/>
              </a:rPr>
              <a:t>Профессиональные качества</a:t>
            </a:r>
            <a:endParaRPr kumimoji="0" lang="ru-RU" b="0" i="0" u="none" strike="noStrike" cap="none" normalizeH="0" baseline="0" dirty="0" smtClean="0">
              <a:ln>
                <a:noFill/>
              </a:ln>
              <a:solidFill>
                <a:srgbClr val="3333CC"/>
              </a:solidFill>
              <a:effectLst/>
              <a:latin typeface="Arial" pitchFamily="34" charset="0"/>
              <a:cs typeface="Arial" pitchFamily="34" charset="0"/>
            </a:endParaRPr>
          </a:p>
        </p:txBody>
      </p:sp>
      <p:graphicFrame>
        <p:nvGraphicFramePr>
          <p:cNvPr id="4" name="Таблица 3"/>
          <p:cNvGraphicFramePr>
            <a:graphicFrameLocks noGrp="1"/>
          </p:cNvGraphicFramePr>
          <p:nvPr/>
        </p:nvGraphicFramePr>
        <p:xfrm>
          <a:off x="1000100" y="785794"/>
          <a:ext cx="6786610" cy="5740108"/>
        </p:xfrm>
        <a:graphic>
          <a:graphicData uri="http://schemas.openxmlformats.org/drawingml/2006/table">
            <a:tbl>
              <a:tblPr/>
              <a:tblGrid>
                <a:gridCol w="3393305"/>
                <a:gridCol w="3393305"/>
              </a:tblGrid>
              <a:tr h="193188">
                <a:tc>
                  <a:txBody>
                    <a:bodyPr/>
                    <a:lstStyle/>
                    <a:p>
                      <a:pPr algn="just">
                        <a:lnSpc>
                          <a:spcPct val="115000"/>
                        </a:lnSpc>
                        <a:spcAft>
                          <a:spcPts val="0"/>
                        </a:spcAft>
                      </a:pPr>
                      <a:r>
                        <a:rPr lang="ru-RU" sz="1200">
                          <a:latin typeface="Times New Roman"/>
                          <a:ea typeface="Times New Roman"/>
                          <a:cs typeface="Times New Roman"/>
                        </a:rPr>
                        <a:t>Позитивные</a:t>
                      </a:r>
                      <a:endParaRPr lang="ru-RU" sz="12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Негативные</a:t>
                      </a:r>
                      <a:endParaRPr lang="ru-RU" sz="12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188">
                <a:tc>
                  <a:txBody>
                    <a:bodyPr/>
                    <a:lstStyle/>
                    <a:p>
                      <a:pPr algn="just">
                        <a:lnSpc>
                          <a:spcPct val="115000"/>
                        </a:lnSpc>
                        <a:spcAft>
                          <a:spcPts val="0"/>
                        </a:spcAft>
                      </a:pPr>
                      <a:r>
                        <a:rPr lang="ru-RU" sz="1200">
                          <a:latin typeface="Times New Roman"/>
                          <a:ea typeface="Times New Roman"/>
                          <a:cs typeface="Times New Roman"/>
                        </a:rPr>
                        <a:t>трудолюбие</a:t>
                      </a:r>
                      <a:endParaRPr lang="ru-RU" sz="12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нерадивость</a:t>
                      </a:r>
                      <a:endParaRPr lang="ru-RU" sz="12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188">
                <a:tc>
                  <a:txBody>
                    <a:bodyPr/>
                    <a:lstStyle/>
                    <a:p>
                      <a:pPr algn="just">
                        <a:lnSpc>
                          <a:spcPct val="115000"/>
                        </a:lnSpc>
                        <a:spcAft>
                          <a:spcPts val="0"/>
                        </a:spcAft>
                      </a:pPr>
                      <a:r>
                        <a:rPr lang="ru-RU" sz="1200">
                          <a:latin typeface="Times New Roman"/>
                          <a:ea typeface="Times New Roman"/>
                          <a:cs typeface="Times New Roman"/>
                        </a:rPr>
                        <a:t>компетентность</a:t>
                      </a:r>
                      <a:endParaRPr lang="ru-RU" sz="12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пассивность и медлительность</a:t>
                      </a:r>
                      <a:endParaRPr lang="ru-RU" sz="12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188">
                <a:tc>
                  <a:txBody>
                    <a:bodyPr/>
                    <a:lstStyle/>
                    <a:p>
                      <a:pPr algn="just">
                        <a:lnSpc>
                          <a:spcPct val="115000"/>
                        </a:lnSpc>
                        <a:spcAft>
                          <a:spcPts val="0"/>
                        </a:spcAft>
                      </a:pPr>
                      <a:r>
                        <a:rPr lang="ru-RU" sz="1200">
                          <a:latin typeface="Times New Roman"/>
                          <a:ea typeface="Times New Roman"/>
                          <a:cs typeface="Times New Roman"/>
                        </a:rPr>
                        <a:t>активность, инициатива</a:t>
                      </a:r>
                      <a:endParaRPr lang="ru-RU" sz="12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Незнание своего дела</a:t>
                      </a:r>
                      <a:endParaRPr lang="ru-RU" sz="12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188">
                <a:tc>
                  <a:txBody>
                    <a:bodyPr/>
                    <a:lstStyle/>
                    <a:p>
                      <a:pPr algn="just">
                        <a:lnSpc>
                          <a:spcPct val="115000"/>
                        </a:lnSpc>
                        <a:spcAft>
                          <a:spcPts val="0"/>
                        </a:spcAft>
                      </a:pPr>
                      <a:r>
                        <a:rPr lang="ru-RU" sz="1200">
                          <a:latin typeface="Times New Roman"/>
                          <a:ea typeface="Times New Roman"/>
                          <a:cs typeface="Times New Roman"/>
                        </a:rPr>
                        <a:t>рассудительность</a:t>
                      </a:r>
                      <a:endParaRPr lang="ru-RU" sz="12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отсутствие интереса к работе</a:t>
                      </a:r>
                      <a:endParaRPr lang="ru-RU" sz="12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188">
                <a:tc>
                  <a:txBody>
                    <a:bodyPr/>
                    <a:lstStyle/>
                    <a:p>
                      <a:pPr algn="just">
                        <a:lnSpc>
                          <a:spcPct val="115000"/>
                        </a:lnSpc>
                        <a:spcAft>
                          <a:spcPts val="0"/>
                        </a:spcAft>
                      </a:pPr>
                      <a:r>
                        <a:rPr lang="ru-RU" sz="1200">
                          <a:latin typeface="Times New Roman"/>
                          <a:ea typeface="Times New Roman"/>
                          <a:cs typeface="Times New Roman"/>
                        </a:rPr>
                        <a:t>творческий подход к делу</a:t>
                      </a:r>
                      <a:endParaRPr lang="ru-RU" sz="12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быстрая утомляемость</a:t>
                      </a:r>
                      <a:endParaRPr lang="ru-RU" sz="12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188">
                <a:tc>
                  <a:txBody>
                    <a:bodyPr/>
                    <a:lstStyle/>
                    <a:p>
                      <a:pPr algn="just">
                        <a:lnSpc>
                          <a:spcPct val="115000"/>
                        </a:lnSpc>
                        <a:spcAft>
                          <a:spcPts val="0"/>
                        </a:spcAft>
                      </a:pPr>
                      <a:r>
                        <a:rPr lang="ru-RU" sz="1200">
                          <a:latin typeface="Times New Roman"/>
                          <a:ea typeface="Times New Roman"/>
                          <a:cs typeface="Times New Roman"/>
                        </a:rPr>
                        <a:t>Позитивные</a:t>
                      </a:r>
                      <a:endParaRPr lang="ru-RU" sz="12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Негативные</a:t>
                      </a:r>
                      <a:endParaRPr lang="ru-RU" sz="12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454">
                <a:tc>
                  <a:txBody>
                    <a:bodyPr/>
                    <a:lstStyle/>
                    <a:p>
                      <a:pPr algn="just">
                        <a:lnSpc>
                          <a:spcPct val="115000"/>
                        </a:lnSpc>
                        <a:spcAft>
                          <a:spcPts val="0"/>
                        </a:spcAft>
                      </a:pPr>
                      <a:r>
                        <a:rPr lang="ru-RU" sz="1200">
                          <a:latin typeface="Times New Roman"/>
                          <a:ea typeface="Times New Roman"/>
                          <a:cs typeface="Times New Roman"/>
                        </a:rPr>
                        <a:t>аналитический, острый, реалистический ум</a:t>
                      </a:r>
                      <a:endParaRPr lang="ru-RU" sz="12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отсутствие воли и неспособность достигать поставленных целей</a:t>
                      </a:r>
                      <a:endParaRPr lang="ru-RU" sz="12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188">
                <a:tc>
                  <a:txBody>
                    <a:bodyPr/>
                    <a:lstStyle/>
                    <a:p>
                      <a:pPr algn="just">
                        <a:lnSpc>
                          <a:spcPct val="115000"/>
                        </a:lnSpc>
                        <a:spcAft>
                          <a:spcPts val="0"/>
                        </a:spcAft>
                      </a:pPr>
                      <a:r>
                        <a:rPr lang="ru-RU" sz="1200">
                          <a:latin typeface="Times New Roman"/>
                          <a:ea typeface="Times New Roman"/>
                          <a:cs typeface="Times New Roman"/>
                        </a:rPr>
                        <a:t>оперативное мышление</a:t>
                      </a:r>
                      <a:endParaRPr lang="ru-RU" sz="12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неорганизованность</a:t>
                      </a:r>
                      <a:endParaRPr lang="ru-RU" sz="12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188">
                <a:tc>
                  <a:txBody>
                    <a:bodyPr/>
                    <a:lstStyle/>
                    <a:p>
                      <a:pPr algn="just">
                        <a:lnSpc>
                          <a:spcPct val="115000"/>
                        </a:lnSpc>
                        <a:spcAft>
                          <a:spcPts val="0"/>
                        </a:spcAft>
                      </a:pPr>
                      <a:r>
                        <a:rPr lang="ru-RU" sz="1200">
                          <a:latin typeface="Times New Roman"/>
                          <a:ea typeface="Times New Roman"/>
                          <a:cs typeface="Times New Roman"/>
                        </a:rPr>
                        <a:t>усердие и методичность</a:t>
                      </a:r>
                      <a:endParaRPr lang="ru-RU" sz="12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latin typeface="Times New Roman"/>
                          <a:ea typeface="Times New Roman"/>
                          <a:cs typeface="Times New Roman"/>
                        </a:rPr>
                        <a:t>несобранность</a:t>
                      </a:r>
                      <a:endParaRPr lang="ru-RU" sz="12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188">
                <a:tc>
                  <a:txBody>
                    <a:bodyPr/>
                    <a:lstStyle/>
                    <a:p>
                      <a:pPr algn="just">
                        <a:lnSpc>
                          <a:spcPct val="115000"/>
                        </a:lnSpc>
                        <a:spcAft>
                          <a:spcPts val="0"/>
                        </a:spcAft>
                      </a:pPr>
                      <a:r>
                        <a:rPr lang="ru-RU" sz="1200">
                          <a:latin typeface="Times New Roman"/>
                          <a:ea typeface="Times New Roman"/>
                          <a:cs typeface="Times New Roman"/>
                        </a:rPr>
                        <a:t>целеустремленность</a:t>
                      </a:r>
                      <a:endParaRPr lang="ru-RU" sz="12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рассеянность</a:t>
                      </a:r>
                      <a:endParaRPr lang="ru-RU" sz="12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454">
                <a:tc>
                  <a:txBody>
                    <a:bodyPr/>
                    <a:lstStyle/>
                    <a:p>
                      <a:pPr algn="just">
                        <a:lnSpc>
                          <a:spcPct val="115000"/>
                        </a:lnSpc>
                        <a:spcAft>
                          <a:spcPts val="0"/>
                        </a:spcAft>
                      </a:pPr>
                      <a:r>
                        <a:rPr lang="ru-RU" sz="1200">
                          <a:latin typeface="Times New Roman"/>
                          <a:ea typeface="Times New Roman"/>
                          <a:cs typeface="Times New Roman"/>
                        </a:rPr>
                        <a:t>организованность и умение ценить время</a:t>
                      </a:r>
                      <a:endParaRPr lang="ru-RU" sz="12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непоследовательность</a:t>
                      </a:r>
                      <a:endParaRPr lang="ru-RU" sz="12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188">
                <a:tc>
                  <a:txBody>
                    <a:bodyPr/>
                    <a:lstStyle/>
                    <a:p>
                      <a:pPr algn="just">
                        <a:lnSpc>
                          <a:spcPct val="115000"/>
                        </a:lnSpc>
                        <a:spcAft>
                          <a:spcPts val="0"/>
                        </a:spcAft>
                      </a:pPr>
                      <a:r>
                        <a:rPr lang="ru-RU" sz="1200">
                          <a:latin typeface="Times New Roman"/>
                          <a:ea typeface="Times New Roman"/>
                          <a:cs typeface="Times New Roman"/>
                        </a:rPr>
                        <a:t>дисциплинированность</a:t>
                      </a:r>
                      <a:endParaRPr lang="ru-RU" sz="12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недисциплинированность</a:t>
                      </a:r>
                      <a:endParaRPr lang="ru-RU" sz="12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188">
                <a:tc>
                  <a:txBody>
                    <a:bodyPr/>
                    <a:lstStyle/>
                    <a:p>
                      <a:pPr algn="just">
                        <a:lnSpc>
                          <a:spcPct val="115000"/>
                        </a:lnSpc>
                        <a:spcAft>
                          <a:spcPts val="0"/>
                        </a:spcAft>
                      </a:pPr>
                      <a:r>
                        <a:rPr lang="ru-RU" sz="1200">
                          <a:latin typeface="Times New Roman"/>
                          <a:ea typeface="Times New Roman"/>
                          <a:cs typeface="Times New Roman"/>
                        </a:rPr>
                        <a:t>решительность и способность к риску</a:t>
                      </a:r>
                      <a:endParaRPr lang="ru-RU" sz="12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халатность</a:t>
                      </a:r>
                      <a:endParaRPr lang="ru-RU" sz="12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188">
                <a:tc>
                  <a:txBody>
                    <a:bodyPr/>
                    <a:lstStyle/>
                    <a:p>
                      <a:pPr algn="just">
                        <a:lnSpc>
                          <a:spcPct val="115000"/>
                        </a:lnSpc>
                        <a:spcAft>
                          <a:spcPts val="0"/>
                        </a:spcAft>
                      </a:pPr>
                      <a:r>
                        <a:rPr lang="ru-RU" sz="1200">
                          <a:latin typeface="Times New Roman"/>
                          <a:ea typeface="Times New Roman"/>
                          <a:cs typeface="Times New Roman"/>
                        </a:rPr>
                        <a:t>практичность</a:t>
                      </a:r>
                      <a:endParaRPr lang="ru-RU" sz="12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поверхностный, примитивный ум</a:t>
                      </a:r>
                      <a:endParaRPr lang="ru-RU" sz="12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188">
                <a:tc>
                  <a:txBody>
                    <a:bodyPr/>
                    <a:lstStyle/>
                    <a:p>
                      <a:pPr algn="just">
                        <a:lnSpc>
                          <a:spcPct val="115000"/>
                        </a:lnSpc>
                        <a:spcAft>
                          <a:spcPts val="0"/>
                        </a:spcAft>
                      </a:pPr>
                      <a:r>
                        <a:rPr lang="ru-RU" sz="1200">
                          <a:latin typeface="Times New Roman"/>
                          <a:ea typeface="Times New Roman"/>
                          <a:cs typeface="Times New Roman"/>
                        </a:rPr>
                        <a:t>хорошая память</a:t>
                      </a:r>
                      <a:endParaRPr lang="ru-RU" sz="12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latin typeface="Times New Roman"/>
                          <a:ea typeface="Times New Roman"/>
                          <a:cs typeface="Times New Roman"/>
                        </a:rPr>
                        <a:t>отсутствие здравого смысла</a:t>
                      </a:r>
                      <a:endParaRPr lang="ru-RU" sz="12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188">
                <a:tc>
                  <a:txBody>
                    <a:bodyPr/>
                    <a:lstStyle/>
                    <a:p>
                      <a:pPr algn="just">
                        <a:lnSpc>
                          <a:spcPct val="115000"/>
                        </a:lnSpc>
                        <a:spcAft>
                          <a:spcPts val="0"/>
                        </a:spcAft>
                      </a:pPr>
                      <a:r>
                        <a:rPr lang="ru-RU" sz="1200">
                          <a:latin typeface="Times New Roman"/>
                          <a:ea typeface="Times New Roman"/>
                          <a:cs typeface="Times New Roman"/>
                        </a:rPr>
                        <a:t>способность осваивать новое</a:t>
                      </a:r>
                      <a:endParaRPr lang="ru-RU" sz="12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шаблонность мышления и догматизм</a:t>
                      </a:r>
                      <a:endParaRPr lang="ru-RU" sz="12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188">
                <a:tc>
                  <a:txBody>
                    <a:bodyPr/>
                    <a:lstStyle/>
                    <a:p>
                      <a:pPr algn="just">
                        <a:lnSpc>
                          <a:spcPct val="115000"/>
                        </a:lnSpc>
                        <a:spcAft>
                          <a:spcPts val="0"/>
                        </a:spcAft>
                      </a:pPr>
                      <a:r>
                        <a:rPr lang="ru-RU" sz="1200">
                          <a:latin typeface="Times New Roman"/>
                          <a:ea typeface="Times New Roman"/>
                          <a:cs typeface="Times New Roman"/>
                        </a:rPr>
                        <a:t>исполнительность</a:t>
                      </a:r>
                      <a:endParaRPr lang="ru-RU" sz="12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самонадеянность</a:t>
                      </a:r>
                      <a:endParaRPr lang="ru-RU" sz="12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188">
                <a:tc>
                  <a:txBody>
                    <a:bodyPr/>
                    <a:lstStyle/>
                    <a:p>
                      <a:pPr algn="just">
                        <a:lnSpc>
                          <a:spcPct val="115000"/>
                        </a:lnSpc>
                        <a:spcAft>
                          <a:spcPts val="0"/>
                        </a:spcAft>
                      </a:pPr>
                      <a:r>
                        <a:rPr lang="ru-RU" sz="1200">
                          <a:latin typeface="Times New Roman"/>
                          <a:ea typeface="Times New Roman"/>
                          <a:cs typeface="Times New Roman"/>
                        </a:rPr>
                        <a:t>умение общаться с людьми</a:t>
                      </a:r>
                      <a:endParaRPr lang="ru-RU" sz="12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неспособность преодолевать неудачи</a:t>
                      </a:r>
                      <a:endParaRPr lang="ru-RU" sz="12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188">
                <a:tc>
                  <a:txBody>
                    <a:bodyPr/>
                    <a:lstStyle/>
                    <a:p>
                      <a:pPr algn="just">
                        <a:lnSpc>
                          <a:spcPct val="115000"/>
                        </a:lnSpc>
                        <a:spcAft>
                          <a:spcPts val="0"/>
                        </a:spcAft>
                      </a:pPr>
                      <a:r>
                        <a:rPr lang="ru-RU" sz="1200">
                          <a:latin typeface="Times New Roman"/>
                          <a:ea typeface="Times New Roman"/>
                          <a:cs typeface="Times New Roman"/>
                        </a:rPr>
                        <a:t>уважение к клиентам и забота о них</a:t>
                      </a:r>
                      <a:endParaRPr lang="ru-RU" sz="12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робость и скованность</a:t>
                      </a:r>
                      <a:endParaRPr lang="ru-RU" sz="12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188">
                <a:tc>
                  <a:txBody>
                    <a:bodyPr/>
                    <a:lstStyle/>
                    <a:p>
                      <a:pPr algn="just">
                        <a:lnSpc>
                          <a:spcPct val="115000"/>
                        </a:lnSpc>
                        <a:spcAft>
                          <a:spcPts val="0"/>
                        </a:spcAft>
                      </a:pPr>
                      <a:r>
                        <a:rPr lang="ru-RU" sz="1200">
                          <a:latin typeface="Times New Roman"/>
                          <a:ea typeface="Times New Roman"/>
                          <a:cs typeface="Times New Roman"/>
                        </a:rPr>
                        <a:t>умение работать в команде</a:t>
                      </a:r>
                      <a:endParaRPr lang="ru-RU" sz="12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отсутствие познавательного интереса</a:t>
                      </a:r>
                      <a:endParaRPr lang="ru-RU" sz="12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188">
                <a:tc>
                  <a:txBody>
                    <a:bodyPr/>
                    <a:lstStyle/>
                    <a:p>
                      <a:pPr algn="just">
                        <a:lnSpc>
                          <a:spcPct val="115000"/>
                        </a:lnSpc>
                        <a:spcAft>
                          <a:spcPts val="0"/>
                        </a:spcAft>
                      </a:pPr>
                      <a:r>
                        <a:rPr lang="ru-RU" sz="1200">
                          <a:latin typeface="Times New Roman"/>
                          <a:ea typeface="Times New Roman"/>
                          <a:cs typeface="Times New Roman"/>
                        </a:rPr>
                        <a:t>энтузиазм</a:t>
                      </a:r>
                      <a:endParaRPr lang="ru-RU" sz="12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конфликтность</a:t>
                      </a:r>
                      <a:endParaRPr lang="ru-RU" sz="12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188">
                <a:tc>
                  <a:txBody>
                    <a:bodyPr/>
                    <a:lstStyle/>
                    <a:p>
                      <a:pPr algn="just">
                        <a:lnSpc>
                          <a:spcPct val="115000"/>
                        </a:lnSpc>
                        <a:spcAft>
                          <a:spcPts val="0"/>
                        </a:spcAft>
                      </a:pPr>
                      <a:r>
                        <a:rPr lang="ru-RU" sz="1200">
                          <a:latin typeface="Times New Roman"/>
                          <a:ea typeface="Times New Roman"/>
                          <a:cs typeface="Times New Roman"/>
                        </a:rPr>
                        <a:t>выносливость</a:t>
                      </a:r>
                      <a:endParaRPr lang="ru-RU" sz="12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некоммуникабельность</a:t>
                      </a:r>
                      <a:endParaRPr lang="ru-RU" sz="12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454">
                <a:tc>
                  <a:txBody>
                    <a:bodyPr/>
                    <a:lstStyle/>
                    <a:p>
                      <a:pPr algn="just">
                        <a:lnSpc>
                          <a:spcPct val="115000"/>
                        </a:lnSpc>
                        <a:spcAft>
                          <a:spcPts val="0"/>
                        </a:spcAft>
                      </a:pPr>
                      <a:r>
                        <a:rPr lang="ru-RU" sz="1200">
                          <a:latin typeface="Times New Roman"/>
                          <a:ea typeface="Times New Roman"/>
                          <a:cs typeface="Times New Roman"/>
                        </a:rPr>
                        <a:t>самостоятельность</a:t>
                      </a:r>
                      <a:endParaRPr lang="ru-RU" sz="12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трудности в переключении с одного дела на другое</a:t>
                      </a:r>
                      <a:endParaRPr lang="ru-RU" sz="12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149">
                <a:tc>
                  <a:txBody>
                    <a:bodyPr/>
                    <a:lstStyle/>
                    <a:p>
                      <a:pPr algn="just">
                        <a:lnSpc>
                          <a:spcPct val="115000"/>
                        </a:lnSpc>
                        <a:spcAft>
                          <a:spcPts val="0"/>
                        </a:spcAft>
                      </a:pPr>
                      <a:r>
                        <a:rPr lang="ru-RU" sz="1200">
                          <a:latin typeface="Times New Roman"/>
                          <a:ea typeface="Times New Roman"/>
                          <a:cs typeface="Times New Roman"/>
                        </a:rPr>
                        <a:t>проницательность и интуиция</a:t>
                      </a:r>
                      <a:endParaRPr lang="ru-RU" sz="12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ru-RU" sz="1200" dirty="0">
                        <a:latin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149">
                <a:tc>
                  <a:txBody>
                    <a:bodyPr/>
                    <a:lstStyle/>
                    <a:p>
                      <a:pPr algn="just">
                        <a:lnSpc>
                          <a:spcPct val="115000"/>
                        </a:lnSpc>
                        <a:spcAft>
                          <a:spcPts val="0"/>
                        </a:spcAft>
                      </a:pPr>
                      <a:r>
                        <a:rPr lang="ru-RU" sz="1200">
                          <a:latin typeface="Times New Roman"/>
                          <a:ea typeface="Times New Roman"/>
                          <a:cs typeface="Times New Roman"/>
                        </a:rPr>
                        <a:t>аккуратность</a:t>
                      </a:r>
                      <a:endParaRPr lang="ru-RU" sz="12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ru-RU" sz="1200" dirty="0">
                        <a:latin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4178870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000100" y="1142984"/>
          <a:ext cx="6619900" cy="4665465"/>
        </p:xfrm>
        <a:graphic>
          <a:graphicData uri="http://schemas.openxmlformats.org/drawingml/2006/table">
            <a:tbl>
              <a:tblPr/>
              <a:tblGrid>
                <a:gridCol w="3309950"/>
                <a:gridCol w="3309950"/>
              </a:tblGrid>
              <a:tr h="279353">
                <a:tc>
                  <a:txBody>
                    <a:bodyPr/>
                    <a:lstStyle/>
                    <a:p>
                      <a:pPr algn="just">
                        <a:lnSpc>
                          <a:spcPct val="115000"/>
                        </a:lnSpc>
                        <a:spcAft>
                          <a:spcPts val="0"/>
                        </a:spcAft>
                      </a:pPr>
                      <a:r>
                        <a:rPr lang="ru-RU" sz="1400" dirty="0">
                          <a:latin typeface="Times New Roman"/>
                          <a:ea typeface="Times New Roman"/>
                          <a:cs typeface="Times New Roman"/>
                        </a:rPr>
                        <a:t>Позитивные</a:t>
                      </a:r>
                      <a:endParaRPr lang="ru-RU" sz="14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latin typeface="Times New Roman"/>
                          <a:ea typeface="Times New Roman"/>
                          <a:cs typeface="Times New Roman"/>
                        </a:rPr>
                        <a:t>Негативные</a:t>
                      </a:r>
                      <a:endParaRPr lang="ru-RU" sz="14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53">
                <a:tc>
                  <a:txBody>
                    <a:bodyPr/>
                    <a:lstStyle/>
                    <a:p>
                      <a:pPr algn="just">
                        <a:lnSpc>
                          <a:spcPct val="115000"/>
                        </a:lnSpc>
                        <a:spcAft>
                          <a:spcPts val="0"/>
                        </a:spcAft>
                      </a:pPr>
                      <a:r>
                        <a:rPr lang="ru-RU" sz="1400">
                          <a:latin typeface="Times New Roman"/>
                          <a:ea typeface="Times New Roman"/>
                          <a:cs typeface="Times New Roman"/>
                        </a:rPr>
                        <a:t>честность</a:t>
                      </a:r>
                      <a:endParaRPr lang="ru-RU" sz="14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latin typeface="Times New Roman"/>
                          <a:ea typeface="Times New Roman"/>
                          <a:cs typeface="Times New Roman"/>
                        </a:rPr>
                        <a:t>лживость</a:t>
                      </a:r>
                      <a:endParaRPr lang="ru-RU" sz="14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53">
                <a:tc>
                  <a:txBody>
                    <a:bodyPr/>
                    <a:lstStyle/>
                    <a:p>
                      <a:pPr algn="just">
                        <a:lnSpc>
                          <a:spcPct val="115000"/>
                        </a:lnSpc>
                        <a:spcAft>
                          <a:spcPts val="0"/>
                        </a:spcAft>
                      </a:pPr>
                      <a:r>
                        <a:rPr lang="ru-RU" sz="1400">
                          <a:latin typeface="Times New Roman"/>
                          <a:ea typeface="Times New Roman"/>
                          <a:cs typeface="Times New Roman"/>
                        </a:rPr>
                        <a:t>ответственность</a:t>
                      </a:r>
                      <a:endParaRPr lang="ru-RU" sz="14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latin typeface="Times New Roman"/>
                          <a:ea typeface="Times New Roman"/>
                          <a:cs typeface="Times New Roman"/>
                        </a:rPr>
                        <a:t>несправедливость</a:t>
                      </a:r>
                      <a:endParaRPr lang="ru-RU" sz="14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53">
                <a:tc>
                  <a:txBody>
                    <a:bodyPr/>
                    <a:lstStyle/>
                    <a:p>
                      <a:pPr algn="just">
                        <a:lnSpc>
                          <a:spcPct val="115000"/>
                        </a:lnSpc>
                        <a:spcAft>
                          <a:spcPts val="0"/>
                        </a:spcAft>
                      </a:pPr>
                      <a:r>
                        <a:rPr lang="ru-RU" sz="1400">
                          <a:latin typeface="Times New Roman"/>
                          <a:ea typeface="Times New Roman"/>
                          <a:cs typeface="Times New Roman"/>
                        </a:rPr>
                        <a:t>справедливость</a:t>
                      </a:r>
                      <a:endParaRPr lang="ru-RU" sz="14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latin typeface="Times New Roman"/>
                          <a:ea typeface="Times New Roman"/>
                          <a:cs typeface="Times New Roman"/>
                        </a:rPr>
                        <a:t>безответственность</a:t>
                      </a:r>
                      <a:endParaRPr lang="ru-RU" sz="14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207">
                <a:tc>
                  <a:txBody>
                    <a:bodyPr/>
                    <a:lstStyle/>
                    <a:p>
                      <a:pPr algn="just">
                        <a:lnSpc>
                          <a:spcPct val="115000"/>
                        </a:lnSpc>
                        <a:spcAft>
                          <a:spcPts val="0"/>
                        </a:spcAft>
                      </a:pPr>
                      <a:r>
                        <a:rPr lang="ru-RU" sz="1400">
                          <a:latin typeface="Times New Roman"/>
                          <a:ea typeface="Times New Roman"/>
                          <a:cs typeface="Times New Roman"/>
                        </a:rPr>
                        <a:t>чувство профессионального долга</a:t>
                      </a:r>
                      <a:endParaRPr lang="ru-RU" sz="14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latin typeface="Times New Roman"/>
                          <a:ea typeface="Times New Roman"/>
                          <a:cs typeface="Times New Roman"/>
                        </a:rPr>
                        <a:t>отсутствие чувства профессионального долга</a:t>
                      </a:r>
                      <a:endParaRPr lang="ru-RU" sz="14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53">
                <a:tc>
                  <a:txBody>
                    <a:bodyPr/>
                    <a:lstStyle/>
                    <a:p>
                      <a:pPr>
                        <a:lnSpc>
                          <a:spcPct val="115000"/>
                        </a:lnSpc>
                        <a:spcAft>
                          <a:spcPts val="0"/>
                        </a:spcAft>
                      </a:pPr>
                      <a:r>
                        <a:rPr lang="ru-RU" sz="1400">
                          <a:latin typeface="Times New Roman"/>
                          <a:ea typeface="Times New Roman"/>
                          <a:cs typeface="Times New Roman"/>
                        </a:rPr>
                        <a:t>доверительность</a:t>
                      </a:r>
                      <a:endParaRPr lang="ru-RU" sz="14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Times New Roman"/>
                          <a:ea typeface="Times New Roman"/>
                          <a:cs typeface="Times New Roman"/>
                        </a:rPr>
                        <a:t>эгоизм</a:t>
                      </a:r>
                      <a:endParaRPr lang="ru-RU" sz="14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705">
                <a:tc>
                  <a:txBody>
                    <a:bodyPr/>
                    <a:lstStyle/>
                    <a:p>
                      <a:pPr>
                        <a:lnSpc>
                          <a:spcPct val="115000"/>
                        </a:lnSpc>
                        <a:spcAft>
                          <a:spcPts val="0"/>
                        </a:spcAft>
                      </a:pPr>
                      <a:r>
                        <a:rPr lang="ru-RU" sz="1400">
                          <a:latin typeface="Times New Roman"/>
                          <a:ea typeface="Times New Roman"/>
                          <a:cs typeface="Times New Roman"/>
                        </a:rPr>
                        <a:t>разумное сочетание общественного и личного интересов</a:t>
                      </a:r>
                      <a:endParaRPr lang="ru-RU" sz="14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Times New Roman"/>
                          <a:ea typeface="Times New Roman"/>
                          <a:cs typeface="Times New Roman"/>
                        </a:rPr>
                        <a:t>подозрительность</a:t>
                      </a:r>
                      <a:endParaRPr lang="ru-RU" sz="14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53">
                <a:tc>
                  <a:txBody>
                    <a:bodyPr/>
                    <a:lstStyle/>
                    <a:p>
                      <a:pPr>
                        <a:lnSpc>
                          <a:spcPct val="115000"/>
                        </a:lnSpc>
                        <a:spcAft>
                          <a:spcPts val="0"/>
                        </a:spcAft>
                      </a:pPr>
                      <a:r>
                        <a:rPr lang="ru-RU" sz="1400">
                          <a:latin typeface="Times New Roman"/>
                          <a:ea typeface="Times New Roman"/>
                          <a:cs typeface="Times New Roman"/>
                        </a:rPr>
                        <a:t>бережливость</a:t>
                      </a:r>
                      <a:endParaRPr lang="ru-RU" sz="14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Times New Roman"/>
                          <a:ea typeface="Times New Roman"/>
                          <a:cs typeface="Times New Roman"/>
                        </a:rPr>
                        <a:t>мстительность</a:t>
                      </a:r>
                      <a:endParaRPr lang="ru-RU" sz="14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53">
                <a:tc>
                  <a:txBody>
                    <a:bodyPr/>
                    <a:lstStyle/>
                    <a:p>
                      <a:pPr>
                        <a:lnSpc>
                          <a:spcPct val="115000"/>
                        </a:lnSpc>
                        <a:spcAft>
                          <a:spcPts val="0"/>
                        </a:spcAft>
                      </a:pPr>
                      <a:r>
                        <a:rPr lang="ru-RU" sz="1400">
                          <a:latin typeface="Times New Roman"/>
                          <a:ea typeface="Times New Roman"/>
                          <a:cs typeface="Times New Roman"/>
                        </a:rPr>
                        <a:t>искренность</a:t>
                      </a:r>
                      <a:endParaRPr lang="ru-RU" sz="14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Times New Roman"/>
                          <a:ea typeface="Times New Roman"/>
                          <a:cs typeface="Times New Roman"/>
                        </a:rPr>
                        <a:t>завистливость</a:t>
                      </a:r>
                      <a:endParaRPr lang="ru-RU" sz="14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53">
                <a:tc>
                  <a:txBody>
                    <a:bodyPr/>
                    <a:lstStyle/>
                    <a:p>
                      <a:pPr>
                        <a:lnSpc>
                          <a:spcPct val="115000"/>
                        </a:lnSpc>
                        <a:spcAft>
                          <a:spcPts val="0"/>
                        </a:spcAft>
                      </a:pPr>
                      <a:r>
                        <a:rPr lang="ru-RU" sz="1400">
                          <a:latin typeface="Times New Roman"/>
                          <a:ea typeface="Times New Roman"/>
                          <a:cs typeface="Times New Roman"/>
                        </a:rPr>
                        <a:t>уважение к личности</a:t>
                      </a:r>
                      <a:endParaRPr lang="ru-RU" sz="14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Times New Roman"/>
                          <a:ea typeface="Times New Roman"/>
                          <a:cs typeface="Times New Roman"/>
                        </a:rPr>
                        <a:t>алчность, меркантильность</a:t>
                      </a:r>
                      <a:endParaRPr lang="ru-RU" sz="14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53">
                <a:tc>
                  <a:txBody>
                    <a:bodyPr/>
                    <a:lstStyle/>
                    <a:p>
                      <a:pPr>
                        <a:lnSpc>
                          <a:spcPct val="115000"/>
                        </a:lnSpc>
                        <a:spcAft>
                          <a:spcPts val="0"/>
                        </a:spcAft>
                      </a:pPr>
                      <a:r>
                        <a:rPr lang="ru-RU" sz="1400">
                          <a:latin typeface="Times New Roman"/>
                          <a:ea typeface="Times New Roman"/>
                          <a:cs typeface="Times New Roman"/>
                        </a:rPr>
                        <a:t>доброжелательность</a:t>
                      </a:r>
                      <a:endParaRPr lang="ru-RU" sz="14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Times New Roman"/>
                          <a:ea typeface="Times New Roman"/>
                          <a:cs typeface="Times New Roman"/>
                        </a:rPr>
                        <a:t>коварство</a:t>
                      </a:r>
                      <a:endParaRPr lang="ru-RU" sz="14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53">
                <a:tc>
                  <a:txBody>
                    <a:bodyPr/>
                    <a:lstStyle/>
                    <a:p>
                      <a:pPr>
                        <a:lnSpc>
                          <a:spcPct val="115000"/>
                        </a:lnSpc>
                        <a:spcAft>
                          <a:spcPts val="0"/>
                        </a:spcAft>
                      </a:pPr>
                      <a:r>
                        <a:rPr lang="ru-RU" sz="1400">
                          <a:latin typeface="Times New Roman"/>
                          <a:ea typeface="Times New Roman"/>
                          <a:cs typeface="Times New Roman"/>
                        </a:rPr>
                        <a:t>совестливость</a:t>
                      </a:r>
                      <a:endParaRPr lang="ru-RU" sz="14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Times New Roman"/>
                          <a:ea typeface="Times New Roman"/>
                          <a:cs typeface="Times New Roman"/>
                        </a:rPr>
                        <a:t>злорадство</a:t>
                      </a:r>
                      <a:endParaRPr lang="ru-RU" sz="14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53">
                <a:tc>
                  <a:txBody>
                    <a:bodyPr/>
                    <a:lstStyle/>
                    <a:p>
                      <a:pPr>
                        <a:lnSpc>
                          <a:spcPct val="115000"/>
                        </a:lnSpc>
                      </a:pPr>
                      <a:endParaRPr lang="ru-RU" sz="1400">
                        <a:latin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Times New Roman"/>
                          <a:ea typeface="Times New Roman"/>
                          <a:cs typeface="Times New Roman"/>
                        </a:rPr>
                        <a:t>расточительность</a:t>
                      </a:r>
                      <a:endParaRPr lang="ru-RU" sz="14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53">
                <a:tc>
                  <a:txBody>
                    <a:bodyPr/>
                    <a:lstStyle/>
                    <a:p>
                      <a:pPr>
                        <a:lnSpc>
                          <a:spcPct val="115000"/>
                        </a:lnSpc>
                      </a:pPr>
                      <a:endParaRPr lang="ru-RU" sz="1400">
                        <a:latin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Times New Roman"/>
                          <a:ea typeface="Times New Roman"/>
                          <a:cs typeface="Times New Roman"/>
                        </a:rPr>
                        <a:t>льстивость</a:t>
                      </a:r>
                      <a:endParaRPr lang="ru-RU" sz="14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53">
                <a:tc>
                  <a:txBody>
                    <a:bodyPr/>
                    <a:lstStyle/>
                    <a:p>
                      <a:pPr>
                        <a:lnSpc>
                          <a:spcPct val="115000"/>
                        </a:lnSpc>
                      </a:pPr>
                      <a:endParaRPr lang="ru-RU" sz="1400">
                        <a:latin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Times New Roman"/>
                          <a:ea typeface="Times New Roman"/>
                          <a:cs typeface="Times New Roman"/>
                        </a:rPr>
                        <a:t>угодливость</a:t>
                      </a:r>
                      <a:endParaRPr lang="ru-RU" sz="14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6626" name="Rectangle 2"/>
          <p:cNvSpPr>
            <a:spLocks noChangeArrowheads="1"/>
          </p:cNvSpPr>
          <p:nvPr/>
        </p:nvSpPr>
        <p:spPr bwMode="auto">
          <a:xfrm>
            <a:off x="2357422" y="285728"/>
            <a:ext cx="371477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kumimoji="0" lang="ru-RU" b="1" i="0" u="none" strike="noStrike" cap="none" normalizeH="0" baseline="0" dirty="0" smtClean="0">
                <a:ln>
                  <a:noFill/>
                </a:ln>
                <a:solidFill>
                  <a:srgbClr val="3333CC"/>
                </a:solidFill>
                <a:effectLst/>
                <a:latin typeface="Calibri" pitchFamily="34" charset="0"/>
                <a:ea typeface="Times New Roman" pitchFamily="18" charset="0"/>
                <a:cs typeface="Times New Roman" pitchFamily="18" charset="0"/>
              </a:rPr>
              <a:t>Нравственные качества</a:t>
            </a:r>
            <a:endParaRPr kumimoji="0" lang="ru-RU" b="1" i="0" u="none" strike="noStrike" cap="none" normalizeH="0" baseline="0" dirty="0" smtClean="0">
              <a:ln>
                <a:noFill/>
              </a:ln>
              <a:solidFill>
                <a:srgbClr val="3333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178870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14290"/>
            <a:ext cx="8229600" cy="2686056"/>
          </a:xfrm>
        </p:spPr>
        <p:txBody>
          <a:bodyPr>
            <a:normAutofit/>
          </a:bodyPr>
          <a:lstStyle/>
          <a:p>
            <a:pPr algn="just">
              <a:buNone/>
            </a:pPr>
            <a:r>
              <a:rPr lang="ru-RU" sz="2400" dirty="0" smtClean="0">
                <a:solidFill>
                  <a:srgbClr val="3333CC"/>
                </a:solidFill>
                <a:latin typeface="Times New Roman" pitchFamily="18" charset="0"/>
                <a:cs typeface="Times New Roman" pitchFamily="18" charset="0"/>
              </a:rPr>
              <a:t>Можно сделать вывод о том, что имидж выполняет важную связующую, организующую роль между целью стоящей перед организацией, руководителем и способом ее достижения всеми участниками деятельности. </a:t>
            </a:r>
          </a:p>
          <a:p>
            <a:endParaRPr lang="ru-RU" dirty="0"/>
          </a:p>
        </p:txBody>
      </p:sp>
      <p:pic>
        <p:nvPicPr>
          <p:cNvPr id="4"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071670" y="1928802"/>
            <a:ext cx="5343893" cy="4014192"/>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286116" y="285728"/>
            <a:ext cx="5500726" cy="5286412"/>
          </a:xfrm>
        </p:spPr>
        <p:txBody>
          <a:bodyPr>
            <a:normAutofit fontScale="70000" lnSpcReduction="20000"/>
          </a:bodyPr>
          <a:lstStyle/>
          <a:p>
            <a:r>
              <a:rPr lang="ru-RU" dirty="0" smtClean="0">
                <a:solidFill>
                  <a:srgbClr val="3333CC"/>
                </a:solidFill>
              </a:rPr>
              <a:t>Важным элементом управленческого общения является создание привлекательного имиджа руководителя. Это является необходимой предпосылкой превращение управленца в подлинного лидера и вооружает его помимо основных видов власти («кнута», «пряника», должностного статуса, авторитета) еще и властью личностного обаяния.</a:t>
            </a:r>
          </a:p>
          <a:p>
            <a:r>
              <a:rPr lang="ru-RU" dirty="0" smtClean="0">
                <a:solidFill>
                  <a:srgbClr val="3333CC"/>
                </a:solidFill>
              </a:rPr>
              <a:t>    Слово «имидж» в переводе означает «образ, ореол, репутация». </a:t>
            </a:r>
          </a:p>
          <a:p>
            <a:r>
              <a:rPr lang="ru-RU" dirty="0" smtClean="0">
                <a:solidFill>
                  <a:srgbClr val="3333CC"/>
                </a:solidFill>
              </a:rPr>
              <a:t>Имидж — это </a:t>
            </a:r>
            <a:r>
              <a:rPr lang="ru-RU" dirty="0" err="1" smtClean="0">
                <a:solidFill>
                  <a:srgbClr val="3333CC"/>
                </a:solidFill>
              </a:rPr>
              <a:t>самопрезентация</a:t>
            </a:r>
            <a:r>
              <a:rPr lang="ru-RU" dirty="0" smtClean="0">
                <a:solidFill>
                  <a:srgbClr val="3333CC"/>
                </a:solidFill>
              </a:rPr>
              <a:t>, конструирование человеком своего образа для других. Применительно к руководителю это оценка его морально-личностных, интеллектуальных, профессиональных и этических качеств окружающими людьми.</a:t>
            </a:r>
          </a:p>
          <a:p>
            <a:endParaRPr lang="ru-RU" dirty="0"/>
          </a:p>
        </p:txBody>
      </p:sp>
      <p:pic>
        <p:nvPicPr>
          <p:cNvPr id="4" name="Picture 4" descr="C:\Documents and Settings\Слушатель\Мои документы\Мои рисунки\soup.jpg"/>
          <p:cNvPicPr>
            <a:picLocks noChangeAspect="1" noChangeArrowheads="1"/>
          </p:cNvPicPr>
          <p:nvPr/>
        </p:nvPicPr>
        <p:blipFill>
          <a:blip r:embed="rId2"/>
          <a:srcRect/>
          <a:stretch>
            <a:fillRect/>
          </a:stretch>
        </p:blipFill>
        <p:spPr bwMode="auto">
          <a:xfrm>
            <a:off x="214282" y="428604"/>
            <a:ext cx="2857520" cy="4384842"/>
          </a:xfrm>
          <a:prstGeom prst="rect">
            <a:avLst/>
          </a:prstGeom>
          <a:noFill/>
          <a:ln w="9525">
            <a:noFill/>
            <a:miter lim="800000"/>
            <a:headEnd/>
            <a:tailEnd/>
          </a:ln>
        </p:spPr>
      </p:pic>
    </p:spTree>
    <p:extLst>
      <p:ext uri="{BB962C8B-B14F-4D97-AF65-F5344CB8AC3E}">
        <p14:creationId xmlns:p14="http://schemas.microsoft.com/office/powerpoint/2010/main" xmlns="" val="417887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214678" y="214290"/>
            <a:ext cx="5429288" cy="6357982"/>
          </a:xfrm>
        </p:spPr>
        <p:txBody>
          <a:bodyPr>
            <a:normAutofit lnSpcReduction="10000"/>
          </a:bodyPr>
          <a:lstStyle/>
          <a:p>
            <a:pPr lvl="0"/>
            <a:r>
              <a:rPr lang="ru-RU" sz="1400" b="1" dirty="0" smtClean="0">
                <a:solidFill>
                  <a:srgbClr val="3333CC"/>
                </a:solidFill>
                <a:latin typeface="Times New Roman" pitchFamily="18" charset="0"/>
                <a:cs typeface="Times New Roman" pitchFamily="18" charset="0"/>
              </a:rPr>
              <a:t>Имидж - профессиональная характеристика руководителя.</a:t>
            </a:r>
          </a:p>
          <a:p>
            <a:pPr lvl="0"/>
            <a:endParaRPr lang="ru-RU" sz="1400" b="1" dirty="0" smtClean="0">
              <a:solidFill>
                <a:srgbClr val="3333CC"/>
              </a:solidFill>
              <a:latin typeface="Times New Roman" pitchFamily="18" charset="0"/>
              <a:cs typeface="Times New Roman" pitchFamily="18" charset="0"/>
            </a:endParaRPr>
          </a:p>
          <a:p>
            <a:pPr algn="just"/>
            <a:r>
              <a:rPr lang="ru-RU" sz="1600" dirty="0" smtClean="0">
                <a:solidFill>
                  <a:srgbClr val="3333CC"/>
                </a:solidFill>
                <a:latin typeface="Times New Roman" pitchFamily="18" charset="0"/>
                <a:cs typeface="Times New Roman" pitchFamily="18" charset="0"/>
              </a:rPr>
              <a:t>Особое значение в формировании имиджа организации имеет имидж её первого лица – «лидера организации». </a:t>
            </a:r>
          </a:p>
          <a:p>
            <a:pPr algn="just"/>
            <a:r>
              <a:rPr lang="ru-RU" sz="1600" dirty="0" smtClean="0">
                <a:solidFill>
                  <a:srgbClr val="3333CC"/>
                </a:solidFill>
                <a:latin typeface="Times New Roman" pitchFamily="18" charset="0"/>
                <a:cs typeface="Times New Roman" pitchFamily="18" charset="0"/>
              </a:rPr>
              <a:t>Руководителю надлежит быть центром формирования и поддержания</a:t>
            </a:r>
            <a:br>
              <a:rPr lang="ru-RU" sz="1600" dirty="0" smtClean="0">
                <a:solidFill>
                  <a:srgbClr val="3333CC"/>
                </a:solidFill>
                <a:latin typeface="Times New Roman" pitchFamily="18" charset="0"/>
                <a:cs typeface="Times New Roman" pitchFamily="18" charset="0"/>
              </a:rPr>
            </a:br>
            <a:r>
              <a:rPr lang="ru-RU" sz="1600" dirty="0" smtClean="0">
                <a:solidFill>
                  <a:srgbClr val="3333CC"/>
                </a:solidFill>
                <a:latin typeface="Times New Roman" pitchFamily="18" charset="0"/>
                <a:cs typeface="Times New Roman" pitchFamily="18" charset="0"/>
              </a:rPr>
              <a:t>гармоничных отношений в коллективе. Это возможно лишь в том случае, если он сам гармоничен, а именно: </a:t>
            </a:r>
          </a:p>
          <a:p>
            <a:pPr algn="just"/>
            <a:r>
              <a:rPr lang="ru-RU" sz="1600" dirty="0" smtClean="0">
                <a:solidFill>
                  <a:srgbClr val="3333CC"/>
                </a:solidFill>
                <a:latin typeface="Times New Roman" pitchFamily="18" charset="0"/>
                <a:cs typeface="Times New Roman" pitchFamily="18" charset="0"/>
              </a:rPr>
              <a:t>• его внешнее поведение, управленческие решения и дела не противоречат друг другу;</a:t>
            </a:r>
          </a:p>
          <a:p>
            <a:pPr algn="just"/>
            <a:r>
              <a:rPr lang="ru-RU" sz="1600" dirty="0" smtClean="0">
                <a:solidFill>
                  <a:srgbClr val="3333CC"/>
                </a:solidFill>
                <a:latin typeface="Times New Roman" pitchFamily="18" charset="0"/>
                <a:cs typeface="Times New Roman" pitchFamily="18" charset="0"/>
              </a:rPr>
              <a:t>• хорошая внешность и красивое поведение не являются камуфляжем непрофессионализма и эгоистического отношения к подчиненным. Только в этом случае положительный имидж руководителя является составляющей, от которой существенно зависит социально-психологический климат в коллективе.</a:t>
            </a:r>
          </a:p>
          <a:p>
            <a:pPr algn="just"/>
            <a:r>
              <a:rPr lang="ru-RU" sz="1600" dirty="0" smtClean="0">
                <a:solidFill>
                  <a:srgbClr val="3333CC"/>
                </a:solidFill>
                <a:latin typeface="Times New Roman" pitchFamily="18" charset="0"/>
                <a:cs typeface="Times New Roman" pitchFamily="18" charset="0"/>
              </a:rPr>
              <a:t>Формирование имиджа руководителя связано с выполнением им функций администратора, организатора, специалиста, общественного деятеля и проявляющимися при их выполнении личностными качествами. </a:t>
            </a:r>
          </a:p>
          <a:p>
            <a:pPr algn="just"/>
            <a:r>
              <a:rPr lang="ru-RU" sz="1600" dirty="0" smtClean="0">
                <a:solidFill>
                  <a:srgbClr val="3333CC"/>
                </a:solidFill>
                <a:latin typeface="Times New Roman" pitchFamily="18" charset="0"/>
                <a:cs typeface="Times New Roman" pitchFamily="18" charset="0"/>
              </a:rPr>
              <a:t>Формула успеха заключается в непротиворечивости приемлемого внешнего облика и приемлемого внутреннего - содержания, под которым понимается интеллект человека, его сильная психика и основанная на этих качествах деловая активность.</a:t>
            </a:r>
          </a:p>
          <a:p>
            <a:endParaRPr lang="ru-RU" sz="1400" dirty="0">
              <a:solidFill>
                <a:srgbClr val="3333CC"/>
              </a:solidFill>
              <a:latin typeface="Times New Roman" pitchFamily="18" charset="0"/>
              <a:cs typeface="Times New Roman" pitchFamily="18" charset="0"/>
            </a:endParaRPr>
          </a:p>
        </p:txBody>
      </p:sp>
      <p:pic>
        <p:nvPicPr>
          <p:cNvPr id="4" name="Picture 4" descr="C:\Documents and Settings\Слушатель\Мои документы\Мои рисунки\img3.jpg"/>
          <p:cNvPicPr>
            <a:picLocks noChangeAspect="1" noChangeArrowheads="1"/>
          </p:cNvPicPr>
          <p:nvPr/>
        </p:nvPicPr>
        <p:blipFill>
          <a:blip r:embed="rId2"/>
          <a:srcRect/>
          <a:stretch>
            <a:fillRect/>
          </a:stretch>
        </p:blipFill>
        <p:spPr bwMode="auto">
          <a:xfrm>
            <a:off x="500034" y="214290"/>
            <a:ext cx="2570163" cy="2605088"/>
          </a:xfrm>
          <a:prstGeom prst="rect">
            <a:avLst/>
          </a:prstGeom>
          <a:noFill/>
          <a:ln w="9525">
            <a:noFill/>
            <a:miter lim="800000"/>
            <a:headEnd/>
            <a:tailEnd/>
          </a:ln>
        </p:spPr>
      </p:pic>
    </p:spTree>
    <p:extLst>
      <p:ext uri="{BB962C8B-B14F-4D97-AF65-F5344CB8AC3E}">
        <p14:creationId xmlns:p14="http://schemas.microsoft.com/office/powerpoint/2010/main" xmlns="" val="417887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57158" y="2643182"/>
            <a:ext cx="8572560" cy="3857652"/>
          </a:xfrm>
        </p:spPr>
        <p:txBody>
          <a:bodyPr>
            <a:normAutofit fontScale="32500" lnSpcReduction="20000"/>
          </a:bodyPr>
          <a:lstStyle/>
          <a:p>
            <a:r>
              <a:rPr lang="ru-RU" sz="4500" b="1" dirty="0" smtClean="0">
                <a:solidFill>
                  <a:srgbClr val="3333CC"/>
                </a:solidFill>
                <a:latin typeface="Times New Roman" pitchFamily="18" charset="0"/>
                <a:cs typeface="Times New Roman" pitchFamily="18" charset="0"/>
              </a:rPr>
              <a:t>Главным образом, все компоненты имиджа руководителя можно свести к трем группам: </a:t>
            </a:r>
          </a:p>
          <a:p>
            <a:endParaRPr lang="ru-RU" sz="4500" dirty="0" smtClean="0">
              <a:solidFill>
                <a:srgbClr val="3333CC"/>
              </a:solidFill>
              <a:latin typeface="Times New Roman" pitchFamily="18" charset="0"/>
              <a:cs typeface="Times New Roman" pitchFamily="18" charset="0"/>
            </a:endParaRPr>
          </a:p>
          <a:p>
            <a:pPr algn="just">
              <a:buFontTx/>
              <a:buChar char="-"/>
            </a:pPr>
            <a:r>
              <a:rPr lang="ru-RU" sz="4500" b="1" dirty="0" smtClean="0">
                <a:solidFill>
                  <a:srgbClr val="3333CC"/>
                </a:solidFill>
                <a:latin typeface="Times New Roman" pitchFamily="18" charset="0"/>
                <a:cs typeface="Times New Roman" pitchFamily="18" charset="0"/>
              </a:rPr>
              <a:t>персональные </a:t>
            </a:r>
            <a:r>
              <a:rPr lang="ru-RU" sz="4500" dirty="0" smtClean="0">
                <a:solidFill>
                  <a:srgbClr val="3333CC"/>
                </a:solidFill>
                <a:latin typeface="Times New Roman" pitchFamily="18" charset="0"/>
                <a:cs typeface="Times New Roman" pitchFamily="18" charset="0"/>
              </a:rPr>
              <a:t>(физические, психологические особенности, тип личности, свойства характера, качества личности, индивидуальный стиль принятия решений);</a:t>
            </a:r>
          </a:p>
          <a:p>
            <a:pPr algn="just">
              <a:buFontTx/>
              <a:buChar char="-"/>
            </a:pPr>
            <a:endParaRPr lang="ru-RU" sz="4500" dirty="0" smtClean="0">
              <a:solidFill>
                <a:srgbClr val="3333CC"/>
              </a:solidFill>
              <a:latin typeface="Times New Roman" pitchFamily="18" charset="0"/>
              <a:cs typeface="Times New Roman" pitchFamily="18" charset="0"/>
            </a:endParaRPr>
          </a:p>
          <a:p>
            <a:pPr algn="just">
              <a:buFontTx/>
              <a:buChar char="-"/>
            </a:pPr>
            <a:r>
              <a:rPr lang="ru-RU" sz="4500" b="1" dirty="0" smtClean="0">
                <a:solidFill>
                  <a:srgbClr val="3333CC"/>
                </a:solidFill>
                <a:latin typeface="Times New Roman" pitchFamily="18" charset="0"/>
                <a:cs typeface="Times New Roman" pitchFamily="18" charset="0"/>
              </a:rPr>
              <a:t>социальные</a:t>
            </a:r>
            <a:r>
              <a:rPr lang="ru-RU" sz="4500" dirty="0" smtClean="0">
                <a:solidFill>
                  <a:srgbClr val="3333CC"/>
                </a:solidFill>
                <a:latin typeface="Times New Roman" pitchFamily="18" charset="0"/>
                <a:cs typeface="Times New Roman" pitchFamily="18" charset="0"/>
              </a:rPr>
              <a:t> (образование, биография, стиль жизни, система ценностей, общественный статус, семейное положение). Со статусом тесно связаны модели ролевого поведения. Социальная принадлежность в значительной мере определяет нормы и ценности, которых придерживается руководитель. Социальные характеристики связаны, прежде всего, с обстановкой вокруг организации. Руководитель, ориентируясь на определённую целевую аудиторию, должен стараться в то же время заручиться поддержкой как можно большего количества людей, как имеющих прямое отношение к продукции, или услуге организации, так и связанных с ней косвенным образом. Он должен чутко улавливать их требования;</a:t>
            </a:r>
          </a:p>
          <a:p>
            <a:pPr algn="just">
              <a:buFontTx/>
              <a:buChar char="-"/>
            </a:pPr>
            <a:endParaRPr lang="ru-RU" sz="4500" dirty="0" smtClean="0">
              <a:solidFill>
                <a:srgbClr val="3333CC"/>
              </a:solidFill>
              <a:latin typeface="Times New Roman" pitchFamily="18" charset="0"/>
              <a:cs typeface="Times New Roman" pitchFamily="18" charset="0"/>
            </a:endParaRPr>
          </a:p>
          <a:p>
            <a:pPr algn="just"/>
            <a:r>
              <a:rPr lang="ru-RU" sz="4500" dirty="0" smtClean="0">
                <a:solidFill>
                  <a:srgbClr val="3333CC"/>
                </a:solidFill>
                <a:latin typeface="Times New Roman" pitchFamily="18" charset="0"/>
                <a:cs typeface="Times New Roman" pitchFamily="18" charset="0"/>
              </a:rPr>
              <a:t>- </a:t>
            </a:r>
            <a:r>
              <a:rPr lang="ru-RU" sz="4500" b="1" dirty="0" smtClean="0">
                <a:solidFill>
                  <a:srgbClr val="3333CC"/>
                </a:solidFill>
                <a:latin typeface="Times New Roman" pitchFamily="18" charset="0"/>
                <a:cs typeface="Times New Roman" pitchFamily="18" charset="0"/>
              </a:rPr>
              <a:t>профессиональные</a:t>
            </a:r>
            <a:r>
              <a:rPr lang="ru-RU" sz="4500" dirty="0" smtClean="0">
                <a:solidFill>
                  <a:srgbClr val="3333CC"/>
                </a:solidFill>
                <a:latin typeface="Times New Roman" pitchFamily="18" charset="0"/>
                <a:cs typeface="Times New Roman" pitchFamily="18" charset="0"/>
              </a:rPr>
              <a:t> (тип руководителя и его статус в коллективе, степень владения профессиональными методами и технологиями управления коллективом, наличие навыков стратегического планирования, организаторских умений, способностей к объективной независимой оценке, прогрессивному развитию). </a:t>
            </a:r>
          </a:p>
          <a:p>
            <a:endParaRPr lang="ru-RU" dirty="0"/>
          </a:p>
        </p:txBody>
      </p:sp>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071670" y="214290"/>
            <a:ext cx="5203384" cy="2490982"/>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xmlns="" val="4178870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643306" y="142852"/>
            <a:ext cx="5286412" cy="6286544"/>
          </a:xfrm>
        </p:spPr>
        <p:txBody>
          <a:bodyPr>
            <a:normAutofit fontScale="40000" lnSpcReduction="20000"/>
          </a:bodyPr>
          <a:lstStyle/>
          <a:p>
            <a:pPr algn="just"/>
            <a:r>
              <a:rPr lang="ru-RU" sz="3500" dirty="0" smtClean="0">
                <a:solidFill>
                  <a:srgbClr val="3333CC"/>
                </a:solidFill>
                <a:latin typeface="Times New Roman" pitchFamily="18" charset="0"/>
                <a:cs typeface="Times New Roman" pitchFamily="18" charset="0"/>
              </a:rPr>
              <a:t>Профессиональный руководитель представляет собой целый набор особенностей, соотношение которых создает его индивидуальный портрет. Опросы, проведенные в различных организациях, однозначно показали, что их работники не хотят или не могут отделять внешние характеристики начальников от их внутренних (функциональных) особенностей. Приведем перечень наиболее ценных, по данным опроса, составляющих имиджа успешного руководителя: </a:t>
            </a:r>
          </a:p>
          <a:p>
            <a:pPr algn="just"/>
            <a:r>
              <a:rPr lang="ru-RU" sz="3500" dirty="0" smtClean="0">
                <a:solidFill>
                  <a:srgbClr val="3333CC"/>
                </a:solidFill>
                <a:latin typeface="Times New Roman" pitchFamily="18" charset="0"/>
                <a:cs typeface="Times New Roman" pitchFamily="18" charset="0"/>
              </a:rPr>
              <a:t>• успешность в работе;</a:t>
            </a:r>
          </a:p>
          <a:p>
            <a:pPr algn="just"/>
            <a:r>
              <a:rPr lang="ru-RU" sz="3500" dirty="0" smtClean="0">
                <a:solidFill>
                  <a:srgbClr val="3333CC"/>
                </a:solidFill>
                <a:latin typeface="Times New Roman" pitchFamily="18" charset="0"/>
                <a:cs typeface="Times New Roman" pitchFamily="18" charset="0"/>
              </a:rPr>
              <a:t>• смелость, способность рисковать; готовность принимать ответственность на себя;</a:t>
            </a:r>
          </a:p>
          <a:p>
            <a:pPr algn="just"/>
            <a:r>
              <a:rPr lang="ru-RU" sz="3500" dirty="0" smtClean="0">
                <a:solidFill>
                  <a:srgbClr val="3333CC"/>
                </a:solidFill>
                <a:latin typeface="Times New Roman" pitchFamily="18" charset="0"/>
                <a:cs typeface="Times New Roman" pitchFamily="18" charset="0"/>
              </a:rPr>
              <a:t>• лидерский тип руководства; преданность делу, целеустремленность;</a:t>
            </a:r>
          </a:p>
          <a:p>
            <a:pPr algn="just"/>
            <a:r>
              <a:rPr lang="ru-RU" sz="3500" dirty="0" smtClean="0">
                <a:solidFill>
                  <a:srgbClr val="3333CC"/>
                </a:solidFill>
                <a:latin typeface="Times New Roman" pitchFamily="18" charset="0"/>
                <a:cs typeface="Times New Roman" pitchFamily="18" charset="0"/>
              </a:rPr>
              <a:t>• умение сопереживать в случае неудачного развития дела;</a:t>
            </a:r>
          </a:p>
          <a:p>
            <a:pPr algn="just"/>
            <a:r>
              <a:rPr lang="ru-RU" sz="3500" dirty="0" smtClean="0">
                <a:solidFill>
                  <a:srgbClr val="3333CC"/>
                </a:solidFill>
                <a:latin typeface="Times New Roman" pitchFamily="18" charset="0"/>
                <a:cs typeface="Times New Roman" pitchFamily="18" charset="0"/>
              </a:rPr>
              <a:t>• установка на предоставление подчиненным возможности проявить себя, способность работать с ними в режиме партнерства;</a:t>
            </a:r>
          </a:p>
          <a:p>
            <a:pPr algn="just"/>
            <a:r>
              <a:rPr lang="ru-RU" sz="3500" dirty="0" smtClean="0">
                <a:solidFill>
                  <a:srgbClr val="3333CC"/>
                </a:solidFill>
                <a:latin typeface="Times New Roman" pitchFamily="18" charset="0"/>
                <a:cs typeface="Times New Roman" pitchFamily="18" charset="0"/>
              </a:rPr>
              <a:t>• умение объективно оценивать людей; знание личных потребностей работников;</a:t>
            </a:r>
          </a:p>
          <a:p>
            <a:pPr algn="just"/>
            <a:r>
              <a:rPr lang="ru-RU" sz="3500" dirty="0" smtClean="0">
                <a:solidFill>
                  <a:srgbClr val="3333CC"/>
                </a:solidFill>
                <a:latin typeface="Times New Roman" pitchFamily="18" charset="0"/>
                <a:cs typeface="Times New Roman" pitchFamily="18" charset="0"/>
              </a:rPr>
              <a:t>• пунктуальность; выдержанность (контроль над эмоциями); </a:t>
            </a:r>
          </a:p>
          <a:p>
            <a:pPr algn="just"/>
            <a:r>
              <a:rPr lang="ru-RU" sz="3500" dirty="0" smtClean="0">
                <a:solidFill>
                  <a:srgbClr val="3333CC"/>
                </a:solidFill>
                <a:latin typeface="Times New Roman" pitchFamily="18" charset="0"/>
                <a:cs typeface="Times New Roman" pitchFamily="18" charset="0"/>
              </a:rPr>
              <a:t>• способность меняться в лучшую сторону; сохранять юмор в сложных ситуациях;</a:t>
            </a:r>
          </a:p>
          <a:p>
            <a:pPr algn="just"/>
            <a:r>
              <a:rPr lang="ru-RU" sz="3500" dirty="0" smtClean="0">
                <a:solidFill>
                  <a:srgbClr val="3333CC"/>
                </a:solidFill>
                <a:latin typeface="Times New Roman" pitchFamily="18" charset="0"/>
                <a:cs typeface="Times New Roman" pitchFamily="18" charset="0"/>
              </a:rPr>
              <a:t>• деловитость (умение работать по оптимальным схемам);</a:t>
            </a:r>
          </a:p>
          <a:p>
            <a:pPr algn="just"/>
            <a:r>
              <a:rPr lang="ru-RU" sz="3500" dirty="0" smtClean="0">
                <a:solidFill>
                  <a:srgbClr val="3333CC"/>
                </a:solidFill>
                <a:latin typeface="Times New Roman" pitchFamily="18" charset="0"/>
                <a:cs typeface="Times New Roman" pitchFamily="18" charset="0"/>
              </a:rPr>
              <a:t>• способность критиковать, не унижая достоинства подчиненных;</a:t>
            </a:r>
          </a:p>
          <a:p>
            <a:pPr algn="just"/>
            <a:r>
              <a:rPr lang="ru-RU" sz="3500" dirty="0" smtClean="0">
                <a:solidFill>
                  <a:srgbClr val="3333CC"/>
                </a:solidFill>
                <a:latin typeface="Times New Roman" pitchFamily="18" charset="0"/>
                <a:cs typeface="Times New Roman" pitchFamily="18" charset="0"/>
              </a:rPr>
              <a:t>• надежность (выполнение своих обещаний); </a:t>
            </a:r>
          </a:p>
          <a:p>
            <a:pPr algn="just"/>
            <a:r>
              <a:rPr lang="ru-RU" sz="3500" dirty="0" smtClean="0">
                <a:solidFill>
                  <a:srgbClr val="3333CC"/>
                </a:solidFill>
                <a:latin typeface="Times New Roman" pitchFamily="18" charset="0"/>
                <a:cs typeface="Times New Roman" pitchFamily="18" charset="0"/>
              </a:rPr>
              <a:t>• готовность отказаться от своих неверных решений и начать сначала в случае неудачи или краха предприятия;</a:t>
            </a:r>
          </a:p>
          <a:p>
            <a:pPr algn="just"/>
            <a:r>
              <a:rPr lang="ru-RU" sz="3500" dirty="0" smtClean="0">
                <a:solidFill>
                  <a:srgbClr val="3333CC"/>
                </a:solidFill>
                <a:latin typeface="Times New Roman" pitchFamily="18" charset="0"/>
                <a:cs typeface="Times New Roman" pitchFamily="18" charset="0"/>
              </a:rPr>
              <a:t>• способность предвидеть последствия принимаемых решений;</a:t>
            </a:r>
          </a:p>
          <a:p>
            <a:pPr algn="just"/>
            <a:r>
              <a:rPr lang="ru-RU" sz="3500" dirty="0" smtClean="0">
                <a:solidFill>
                  <a:srgbClr val="3333CC"/>
                </a:solidFill>
                <a:latin typeface="Times New Roman" pitchFamily="18" charset="0"/>
                <a:cs typeface="Times New Roman" pitchFamily="18" charset="0"/>
              </a:rPr>
              <a:t>• уверенность в себе; честность, неподкупность; тактичность и т. д.</a:t>
            </a:r>
          </a:p>
          <a:p>
            <a:pPr algn="just"/>
            <a:endParaRPr lang="ru-RU" dirty="0"/>
          </a:p>
        </p:txBody>
      </p:sp>
      <p:pic>
        <p:nvPicPr>
          <p:cNvPr id="4"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 y="1"/>
            <a:ext cx="3583545" cy="235742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xmlns="" val="4178870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786182" y="428604"/>
            <a:ext cx="5072098" cy="6072230"/>
          </a:xfrm>
        </p:spPr>
        <p:txBody>
          <a:bodyPr>
            <a:normAutofit fontScale="47500" lnSpcReduction="20000"/>
          </a:bodyPr>
          <a:lstStyle/>
          <a:p>
            <a:pPr lvl="0" algn="just"/>
            <a:r>
              <a:rPr lang="ru-RU" sz="3400" b="1" dirty="0" smtClean="0">
                <a:solidFill>
                  <a:srgbClr val="3333CC"/>
                </a:solidFill>
                <a:latin typeface="Times New Roman" pitchFamily="18" charset="0"/>
                <a:cs typeface="Times New Roman" pitchFamily="18" charset="0"/>
              </a:rPr>
              <a:t>Внутренний и внешний имидж руководителя.</a:t>
            </a:r>
            <a:endParaRPr lang="ru-RU" sz="3400" dirty="0" smtClean="0">
              <a:solidFill>
                <a:srgbClr val="3333CC"/>
              </a:solidFill>
              <a:latin typeface="Times New Roman" pitchFamily="18" charset="0"/>
              <a:cs typeface="Times New Roman" pitchFamily="18" charset="0"/>
            </a:endParaRPr>
          </a:p>
          <a:p>
            <a:pPr algn="just"/>
            <a:r>
              <a:rPr lang="ru-RU" sz="3400" dirty="0" smtClean="0">
                <a:solidFill>
                  <a:srgbClr val="3333CC"/>
                </a:solidFill>
                <a:latin typeface="Times New Roman" pitchFamily="18" charset="0"/>
                <a:cs typeface="Times New Roman" pitchFamily="18" charset="0"/>
              </a:rPr>
              <a:t>Имидж руководителя можно разделить на «внутренний» и «внешний».</a:t>
            </a:r>
          </a:p>
          <a:p>
            <a:pPr algn="just"/>
            <a:r>
              <a:rPr lang="ru-RU" sz="3400" b="1" dirty="0" smtClean="0">
                <a:solidFill>
                  <a:srgbClr val="3333CC"/>
                </a:solidFill>
                <a:latin typeface="Times New Roman" pitchFamily="18" charset="0"/>
                <a:cs typeface="Times New Roman" pitchFamily="18" charset="0"/>
              </a:rPr>
              <a:t>«Внутренний»</a:t>
            </a:r>
            <a:r>
              <a:rPr lang="ru-RU" sz="3400" dirty="0" smtClean="0">
                <a:solidFill>
                  <a:srgbClr val="3333CC"/>
                </a:solidFill>
                <a:latin typeface="Times New Roman" pitchFamily="18" charset="0"/>
                <a:cs typeface="Times New Roman" pitchFamily="18" charset="0"/>
              </a:rPr>
              <a:t> имидж характеризуется взаимоотношением руководителя и персонала организации, точнее, восприятием руководителя работниками организации. Лидер должен стремиться к созданию положительного образа у персонала, причём руководителю следует самому работать над созданием своего имиджа. </a:t>
            </a:r>
          </a:p>
          <a:p>
            <a:pPr algn="just"/>
            <a:r>
              <a:rPr lang="ru-RU" sz="3400" dirty="0" smtClean="0">
                <a:solidFill>
                  <a:srgbClr val="3333CC"/>
                </a:solidFill>
                <a:latin typeface="Times New Roman" pitchFamily="18" charset="0"/>
                <a:cs typeface="Times New Roman" pitchFamily="18" charset="0"/>
              </a:rPr>
              <a:t>В небольшой организации руководитель имеет возможность формировать свой имидж путём прямого взаимодействия со всеми сотрудниками организации. В крупных же компаниях руководитель взаимодействует в основном с менеджерами высшего и реже среднего звена. Внутренний имидж трудно поддается корректировке, но он значительно более важен для репутации компании и ее успешной деятельности. </a:t>
            </a:r>
          </a:p>
          <a:p>
            <a:pPr algn="just"/>
            <a:r>
              <a:rPr lang="ru-RU" sz="3400" dirty="0" smtClean="0">
                <a:solidFill>
                  <a:srgbClr val="3333CC"/>
                </a:solidFill>
                <a:latin typeface="Times New Roman" pitchFamily="18" charset="0"/>
                <a:cs typeface="Times New Roman" pitchFamily="18" charset="0"/>
              </a:rPr>
              <a:t>Сотрудники организации, как правило, хотят видеть в лице своего руководителя защитника и попечителя, готового помочь им в трудную минуту. Формирование «внутреннего» имиджа важно не только для слаженной работы самой организации, но и для формирования его «внешнего» имиджа, так как сотрудники передают своё личное восприятие руководителя во внешнюю среду. </a:t>
            </a:r>
          </a:p>
          <a:p>
            <a:pPr algn="just"/>
            <a:r>
              <a:rPr lang="ru-RU" sz="3400" b="1" dirty="0" smtClean="0">
                <a:solidFill>
                  <a:srgbClr val="3333CC"/>
                </a:solidFill>
                <a:latin typeface="Times New Roman" pitchFamily="18" charset="0"/>
                <a:cs typeface="Times New Roman" pitchFamily="18" charset="0"/>
              </a:rPr>
              <a:t>«Внешний»</a:t>
            </a:r>
            <a:r>
              <a:rPr lang="ru-RU" sz="3400" dirty="0" smtClean="0">
                <a:solidFill>
                  <a:srgbClr val="3333CC"/>
                </a:solidFill>
                <a:latin typeface="Times New Roman" pitchFamily="18" charset="0"/>
                <a:cs typeface="Times New Roman" pitchFamily="18" charset="0"/>
              </a:rPr>
              <a:t> имидж – это восприятие руководителя обществом в целом и теми группами людей, интересы которых оказывают какое-либо влияние на деятельность организации.</a:t>
            </a:r>
          </a:p>
          <a:p>
            <a:endParaRPr lang="ru-RU" dirty="0"/>
          </a:p>
        </p:txBody>
      </p:sp>
      <p:pic>
        <p:nvPicPr>
          <p:cNvPr id="4"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42844" y="1928802"/>
            <a:ext cx="3714744" cy="2493522"/>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xmlns="" val="4178870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00034" y="500042"/>
            <a:ext cx="8286808" cy="5138758"/>
          </a:xfrm>
        </p:spPr>
        <p:txBody>
          <a:bodyPr>
            <a:normAutofit fontScale="70000" lnSpcReduction="20000"/>
          </a:bodyPr>
          <a:lstStyle/>
          <a:p>
            <a:pPr algn="just"/>
            <a:r>
              <a:rPr lang="ru-RU" sz="3400" dirty="0" smtClean="0">
                <a:solidFill>
                  <a:srgbClr val="3333CC"/>
                </a:solidFill>
                <a:latin typeface="Times New Roman" pitchFamily="18" charset="0"/>
                <a:cs typeface="Times New Roman" pitchFamily="18" charset="0"/>
              </a:rPr>
              <a:t>В. М. </a:t>
            </a:r>
            <a:r>
              <a:rPr lang="ru-RU" sz="3400" dirty="0" err="1" smtClean="0">
                <a:solidFill>
                  <a:srgbClr val="3333CC"/>
                </a:solidFill>
                <a:latin typeface="Times New Roman" pitchFamily="18" charset="0"/>
                <a:cs typeface="Times New Roman" pitchFamily="18" charset="0"/>
              </a:rPr>
              <a:t>Шепель</a:t>
            </a:r>
            <a:r>
              <a:rPr lang="ru-RU" sz="3400" dirty="0" smtClean="0">
                <a:solidFill>
                  <a:srgbClr val="3333CC"/>
                </a:solidFill>
                <a:latin typeface="Times New Roman" pitchFamily="18" charset="0"/>
                <a:cs typeface="Times New Roman" pitchFamily="18" charset="0"/>
              </a:rPr>
              <a:t> выделяет три группы качеств, определяющих формирование и восприятие имиджа. </a:t>
            </a:r>
          </a:p>
          <a:p>
            <a:pPr algn="just"/>
            <a:r>
              <a:rPr lang="ru-RU" sz="3400" u="sng" dirty="0" smtClean="0">
                <a:solidFill>
                  <a:srgbClr val="3333CC"/>
                </a:solidFill>
                <a:latin typeface="Times New Roman" pitchFamily="18" charset="0"/>
                <a:cs typeface="Times New Roman" pitchFamily="18" charset="0"/>
              </a:rPr>
              <a:t>В первую группу</a:t>
            </a:r>
            <a:r>
              <a:rPr lang="ru-RU" sz="3400" dirty="0" smtClean="0">
                <a:solidFill>
                  <a:srgbClr val="3333CC"/>
                </a:solidFill>
                <a:latin typeface="Times New Roman" pitchFamily="18" charset="0"/>
                <a:cs typeface="Times New Roman" pitchFamily="18" charset="0"/>
              </a:rPr>
              <a:t> он относит такие природные качества, как коммуникабельность (способность легко сходиться с людьми), </a:t>
            </a:r>
            <a:r>
              <a:rPr lang="ru-RU" sz="3400" dirty="0" err="1" smtClean="0">
                <a:solidFill>
                  <a:srgbClr val="3333CC"/>
                </a:solidFill>
                <a:latin typeface="Times New Roman" pitchFamily="18" charset="0"/>
                <a:cs typeface="Times New Roman" pitchFamily="18" charset="0"/>
              </a:rPr>
              <a:t>эмпатичность</a:t>
            </a:r>
            <a:r>
              <a:rPr lang="ru-RU" sz="3400" dirty="0" smtClean="0">
                <a:solidFill>
                  <a:srgbClr val="3333CC"/>
                </a:solidFill>
                <a:latin typeface="Times New Roman" pitchFamily="18" charset="0"/>
                <a:cs typeface="Times New Roman" pitchFamily="18" charset="0"/>
              </a:rPr>
              <a:t> (способность к сопереживанию), </a:t>
            </a:r>
            <a:r>
              <a:rPr lang="ru-RU" sz="3400" dirty="0" err="1" smtClean="0">
                <a:solidFill>
                  <a:srgbClr val="3333CC"/>
                </a:solidFill>
                <a:latin typeface="Times New Roman" pitchFamily="18" charset="0"/>
                <a:cs typeface="Times New Roman" pitchFamily="18" charset="0"/>
              </a:rPr>
              <a:t>рефлексивность</a:t>
            </a:r>
            <a:r>
              <a:rPr lang="ru-RU" sz="3400" dirty="0" smtClean="0">
                <a:solidFill>
                  <a:srgbClr val="3333CC"/>
                </a:solidFill>
                <a:latin typeface="Times New Roman" pitchFamily="18" charset="0"/>
                <a:cs typeface="Times New Roman" pitchFamily="18" charset="0"/>
              </a:rPr>
              <a:t> (способность понять другого человека), красноречивость (способность воздействовать словами). Обладание данными способностями и постоянные упражнения в их развитии - залог успешного создания имиджа. </a:t>
            </a:r>
          </a:p>
          <a:p>
            <a:pPr algn="just"/>
            <a:r>
              <a:rPr lang="ru-RU" sz="3400" u="sng" dirty="0" smtClean="0">
                <a:solidFill>
                  <a:srgbClr val="3333CC"/>
                </a:solidFill>
                <a:latin typeface="Times New Roman" pitchFamily="18" charset="0"/>
                <a:cs typeface="Times New Roman" pitchFamily="18" charset="0"/>
              </a:rPr>
              <a:t>Во вторую группу</a:t>
            </a:r>
            <a:r>
              <a:rPr lang="ru-RU" sz="3400" dirty="0" smtClean="0">
                <a:solidFill>
                  <a:srgbClr val="3333CC"/>
                </a:solidFill>
                <a:latin typeface="Times New Roman" pitchFamily="18" charset="0"/>
                <a:cs typeface="Times New Roman" pitchFamily="18" charset="0"/>
              </a:rPr>
              <a:t> входят характеристики личности как следствие образования и воспитания. К ним относятся нравственные ценности, психическое здоровье. </a:t>
            </a:r>
          </a:p>
          <a:p>
            <a:pPr algn="just"/>
            <a:r>
              <a:rPr lang="ru-RU" sz="3400" u="sng" dirty="0" smtClean="0">
                <a:solidFill>
                  <a:srgbClr val="3333CC"/>
                </a:solidFill>
                <a:latin typeface="Times New Roman" pitchFamily="18" charset="0"/>
                <a:cs typeface="Times New Roman" pitchFamily="18" charset="0"/>
              </a:rPr>
              <a:t>К третьей группе</a:t>
            </a:r>
            <a:r>
              <a:rPr lang="ru-RU" sz="3400" dirty="0" smtClean="0">
                <a:solidFill>
                  <a:srgbClr val="3333CC"/>
                </a:solidFill>
                <a:latin typeface="Times New Roman" pitchFamily="18" charset="0"/>
                <a:cs typeface="Times New Roman" pitchFamily="18" charset="0"/>
              </a:rPr>
              <a:t> относятся те личностные качества, генезис которых связан с жизненным и профессиональным опытом индивида. </a:t>
            </a:r>
          </a:p>
          <a:p>
            <a:endParaRPr lang="ru-RU" dirty="0"/>
          </a:p>
        </p:txBody>
      </p:sp>
    </p:spTree>
    <p:extLst>
      <p:ext uri="{BB962C8B-B14F-4D97-AF65-F5344CB8AC3E}">
        <p14:creationId xmlns:p14="http://schemas.microsoft.com/office/powerpoint/2010/main" xmlns="" val="4178870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p:cNvSpPr>
            <a:spLocks noGrp="1"/>
          </p:cNvSpPr>
          <p:nvPr>
            <p:ph type="subTitle" idx="1"/>
          </p:nvPr>
        </p:nvSpPr>
        <p:spPr>
          <a:xfrm>
            <a:off x="714348" y="285728"/>
            <a:ext cx="7572428" cy="1752600"/>
          </a:xfrm>
        </p:spPr>
        <p:txBody>
          <a:bodyPr>
            <a:normAutofit fontScale="85000" lnSpcReduction="20000"/>
          </a:bodyPr>
          <a:lstStyle/>
          <a:p>
            <a:pPr algn="just"/>
            <a:r>
              <a:rPr lang="ru-RU" sz="2600" dirty="0" smtClean="0">
                <a:solidFill>
                  <a:srgbClr val="3333CC"/>
                </a:solidFill>
                <a:latin typeface="Times New Roman" pitchFamily="18" charset="0"/>
                <a:cs typeface="Times New Roman" pitchFamily="18" charset="0"/>
              </a:rPr>
              <a:t>Имидж руководителя – это совокупность определённых качеств, которые ассоциируются с определённой индивидуальностью личности, поэтому в определении психологических условий формирования имиджа руководителя необходимо исходить из анализа понятия «личностная специфика управленческой деятельности».</a:t>
            </a:r>
          </a:p>
          <a:p>
            <a:endParaRPr lang="ru-RU" dirty="0"/>
          </a:p>
        </p:txBody>
      </p:sp>
      <p:graphicFrame>
        <p:nvGraphicFramePr>
          <p:cNvPr id="5" name="Таблица 4"/>
          <p:cNvGraphicFramePr>
            <a:graphicFrameLocks noGrp="1"/>
          </p:cNvGraphicFramePr>
          <p:nvPr/>
        </p:nvGraphicFramePr>
        <p:xfrm>
          <a:off x="428596" y="2071678"/>
          <a:ext cx="8143932" cy="4432750"/>
        </p:xfrm>
        <a:graphic>
          <a:graphicData uri="http://schemas.openxmlformats.org/drawingml/2006/table">
            <a:tbl>
              <a:tblPr/>
              <a:tblGrid>
                <a:gridCol w="4275212"/>
                <a:gridCol w="3868720"/>
              </a:tblGrid>
              <a:tr h="276822">
                <a:tc>
                  <a:txBody>
                    <a:bodyPr/>
                    <a:lstStyle/>
                    <a:p>
                      <a:pPr algn="just">
                        <a:lnSpc>
                          <a:spcPct val="115000"/>
                        </a:lnSpc>
                        <a:spcAft>
                          <a:spcPts val="0"/>
                        </a:spcAft>
                      </a:pPr>
                      <a:r>
                        <a:rPr lang="ru-RU" sz="1600" dirty="0">
                          <a:solidFill>
                            <a:srgbClr val="000000"/>
                          </a:solidFill>
                          <a:latin typeface="Times New Roman"/>
                          <a:ea typeface="Calibri"/>
                          <a:cs typeface="Times New Roman"/>
                        </a:rPr>
                        <a:t>Профессиональные качества</a:t>
                      </a:r>
                      <a:endParaRPr lang="ru-RU" sz="1600" dirty="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ru-RU" sz="1600">
                          <a:solidFill>
                            <a:srgbClr val="000000"/>
                          </a:solidFill>
                          <a:latin typeface="Times New Roman"/>
                          <a:ea typeface="Calibri"/>
                          <a:cs typeface="Times New Roman"/>
                        </a:rPr>
                        <a:t>Личностные качества</a:t>
                      </a:r>
                      <a:endParaRPr lang="ru-RU" sz="160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152334">
                <a:tc>
                  <a:txBody>
                    <a:bodyPr/>
                    <a:lstStyle/>
                    <a:p>
                      <a:pPr algn="just">
                        <a:lnSpc>
                          <a:spcPct val="115000"/>
                        </a:lnSpc>
                        <a:spcAft>
                          <a:spcPts val="0"/>
                        </a:spcAft>
                      </a:pPr>
                      <a:r>
                        <a:rPr lang="ru-RU" sz="1600" dirty="0">
                          <a:solidFill>
                            <a:srgbClr val="000000"/>
                          </a:solidFill>
                          <a:latin typeface="Times New Roman"/>
                          <a:ea typeface="Calibri"/>
                          <a:cs typeface="Times New Roman"/>
                        </a:rPr>
                        <a:t>Уважение к людям, терпимость к недостаткам, уважение права на самостоятельное решение</a:t>
                      </a:r>
                      <a:endParaRPr lang="ru-RU" sz="1600" dirty="0">
                        <a:latin typeface="Calibri"/>
                        <a:ea typeface="Calibri"/>
                        <a:cs typeface="Times New Roman"/>
                      </a:endParaRPr>
                    </a:p>
                    <a:p>
                      <a:pPr algn="just">
                        <a:lnSpc>
                          <a:spcPct val="115000"/>
                        </a:lnSpc>
                        <a:spcAft>
                          <a:spcPts val="0"/>
                        </a:spcAft>
                      </a:pPr>
                      <a:r>
                        <a:rPr lang="ru-RU" sz="1600" dirty="0">
                          <a:solidFill>
                            <a:srgbClr val="000000"/>
                          </a:solidFill>
                          <a:latin typeface="Times New Roman"/>
                          <a:ea typeface="Calibri"/>
                          <a:cs typeface="Times New Roman"/>
                        </a:rPr>
                        <a:t>Готовность оказать помощь, стремление вселить уверенность в успех</a:t>
                      </a:r>
                      <a:endParaRPr lang="ru-RU" sz="1600" dirty="0">
                        <a:latin typeface="Calibri"/>
                        <a:ea typeface="Calibri"/>
                        <a:cs typeface="Times New Roman"/>
                      </a:endParaRPr>
                    </a:p>
                    <a:p>
                      <a:pPr algn="just">
                        <a:lnSpc>
                          <a:spcPct val="115000"/>
                        </a:lnSpc>
                        <a:spcAft>
                          <a:spcPts val="0"/>
                        </a:spcAft>
                      </a:pPr>
                      <a:r>
                        <a:rPr lang="ru-RU" sz="1600" dirty="0">
                          <a:solidFill>
                            <a:srgbClr val="000000"/>
                          </a:solidFill>
                          <a:latin typeface="Times New Roman"/>
                          <a:ea typeface="Calibri"/>
                          <a:cs typeface="Times New Roman"/>
                        </a:rPr>
                        <a:t>Способность выслушать мнения, просьбы коллег, учесть их в процессе работы</a:t>
                      </a:r>
                      <a:endParaRPr lang="ru-RU" sz="1600" dirty="0">
                        <a:latin typeface="Calibri"/>
                        <a:ea typeface="Calibri"/>
                        <a:cs typeface="Times New Roman"/>
                      </a:endParaRPr>
                    </a:p>
                    <a:p>
                      <a:pPr algn="just">
                        <a:lnSpc>
                          <a:spcPct val="115000"/>
                        </a:lnSpc>
                        <a:spcAft>
                          <a:spcPts val="0"/>
                        </a:spcAft>
                      </a:pPr>
                      <a:r>
                        <a:rPr lang="ru-RU" sz="1600" dirty="0">
                          <a:solidFill>
                            <a:srgbClr val="000000"/>
                          </a:solidFill>
                          <a:latin typeface="Times New Roman"/>
                          <a:ea typeface="Calibri"/>
                          <a:cs typeface="Times New Roman"/>
                        </a:rPr>
                        <a:t>Способность разрешать сложные конфликты, не быть злопамятным</a:t>
                      </a:r>
                      <a:endParaRPr lang="ru-RU" sz="1600" dirty="0">
                        <a:latin typeface="Calibri"/>
                        <a:ea typeface="Calibri"/>
                        <a:cs typeface="Times New Roman"/>
                      </a:endParaRPr>
                    </a:p>
                    <a:p>
                      <a:pPr algn="just">
                        <a:lnSpc>
                          <a:spcPct val="115000"/>
                        </a:lnSpc>
                        <a:spcAft>
                          <a:spcPts val="0"/>
                        </a:spcAft>
                      </a:pPr>
                      <a:r>
                        <a:rPr lang="ru-RU" sz="1600" dirty="0">
                          <a:solidFill>
                            <a:srgbClr val="000000"/>
                          </a:solidFill>
                          <a:latin typeface="Times New Roman"/>
                          <a:ea typeface="Calibri"/>
                          <a:cs typeface="Times New Roman"/>
                        </a:rPr>
                        <a:t>Умение планировать</a:t>
                      </a:r>
                      <a:endParaRPr lang="ru-RU" sz="1600" dirty="0">
                        <a:latin typeface="Calibri"/>
                        <a:ea typeface="Calibri"/>
                        <a:cs typeface="Times New Roman"/>
                      </a:endParaRPr>
                    </a:p>
                    <a:p>
                      <a:pPr algn="just">
                        <a:lnSpc>
                          <a:spcPct val="115000"/>
                        </a:lnSpc>
                        <a:spcAft>
                          <a:spcPts val="0"/>
                        </a:spcAft>
                      </a:pPr>
                      <a:r>
                        <a:rPr lang="ru-RU" sz="1600" dirty="0">
                          <a:solidFill>
                            <a:srgbClr val="000000"/>
                          </a:solidFill>
                          <a:latin typeface="Times New Roman"/>
                          <a:ea typeface="Calibri"/>
                          <a:cs typeface="Times New Roman"/>
                        </a:rPr>
                        <a:t>Способность объективно оценивать работу подчиненных, их результаты, свои результаты</a:t>
                      </a:r>
                      <a:endParaRPr lang="ru-RU" sz="1600" dirty="0">
                        <a:latin typeface="Calibri"/>
                        <a:ea typeface="Calibri"/>
                        <a:cs typeface="Times New Roman"/>
                      </a:endParaRPr>
                    </a:p>
                    <a:p>
                      <a:pPr algn="just">
                        <a:lnSpc>
                          <a:spcPct val="115000"/>
                        </a:lnSpc>
                        <a:spcAft>
                          <a:spcPts val="0"/>
                        </a:spcAft>
                      </a:pPr>
                      <a:r>
                        <a:rPr lang="ru-RU" sz="1600" dirty="0">
                          <a:solidFill>
                            <a:srgbClr val="000000"/>
                          </a:solidFill>
                          <a:latin typeface="Times New Roman"/>
                          <a:ea typeface="Calibri"/>
                          <a:cs typeface="Times New Roman"/>
                        </a:rPr>
                        <a:t>Владение методикой преподавания по своему предмету, готовность поделиться опытом с коллегами</a:t>
                      </a:r>
                      <a:endParaRPr lang="ru-RU" sz="1600" dirty="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ru-RU" sz="1600" dirty="0">
                          <a:solidFill>
                            <a:srgbClr val="000000"/>
                          </a:solidFill>
                          <a:latin typeface="Times New Roman"/>
                          <a:ea typeface="Calibri"/>
                          <a:cs typeface="Times New Roman"/>
                        </a:rPr>
                        <a:t>Умение управлять своими эмоциями, </a:t>
                      </a:r>
                      <a:r>
                        <a:rPr lang="ru-RU" sz="1600" dirty="0" err="1">
                          <a:solidFill>
                            <a:srgbClr val="000000"/>
                          </a:solidFill>
                          <a:latin typeface="Times New Roman"/>
                          <a:ea typeface="Calibri"/>
                          <a:cs typeface="Times New Roman"/>
                        </a:rPr>
                        <a:t>стрессоустойчивость</a:t>
                      </a:r>
                      <a:r>
                        <a:rPr lang="ru-RU" sz="1600" dirty="0">
                          <a:solidFill>
                            <a:srgbClr val="000000"/>
                          </a:solidFill>
                          <a:latin typeface="Times New Roman"/>
                          <a:ea typeface="Calibri"/>
                          <a:cs typeface="Times New Roman"/>
                        </a:rPr>
                        <a:t>, сформированные ценностные ориентации</a:t>
                      </a:r>
                      <a:endParaRPr lang="ru-RU" sz="1600" dirty="0">
                        <a:latin typeface="Calibri"/>
                        <a:ea typeface="Calibri"/>
                        <a:cs typeface="Times New Roman"/>
                      </a:endParaRPr>
                    </a:p>
                    <a:p>
                      <a:pPr algn="just">
                        <a:lnSpc>
                          <a:spcPct val="115000"/>
                        </a:lnSpc>
                        <a:spcAft>
                          <a:spcPts val="0"/>
                        </a:spcAft>
                      </a:pPr>
                      <a:r>
                        <a:rPr lang="ru-RU" sz="1600" dirty="0">
                          <a:solidFill>
                            <a:srgbClr val="000000"/>
                          </a:solidFill>
                          <a:latin typeface="Times New Roman"/>
                          <a:ea typeface="Calibri"/>
                          <a:cs typeface="Times New Roman"/>
                        </a:rPr>
                        <a:t>Требовательность к себе, надёжность</a:t>
                      </a:r>
                      <a:endParaRPr lang="ru-RU" sz="1600" dirty="0">
                        <a:latin typeface="Calibri"/>
                        <a:ea typeface="Calibri"/>
                        <a:cs typeface="Times New Roman"/>
                      </a:endParaRPr>
                    </a:p>
                    <a:p>
                      <a:pPr algn="just">
                        <a:lnSpc>
                          <a:spcPct val="115000"/>
                        </a:lnSpc>
                        <a:spcAft>
                          <a:spcPts val="0"/>
                        </a:spcAft>
                      </a:pPr>
                      <a:r>
                        <a:rPr lang="ru-RU" sz="1600" dirty="0">
                          <a:solidFill>
                            <a:srgbClr val="000000"/>
                          </a:solidFill>
                          <a:latin typeface="Times New Roman"/>
                          <a:ea typeface="Calibri"/>
                          <a:cs typeface="Times New Roman"/>
                        </a:rPr>
                        <a:t>Гибкость, демократичность, умение излагать свои мысли</a:t>
                      </a:r>
                      <a:endParaRPr lang="ru-RU" sz="1600" dirty="0">
                        <a:latin typeface="Calibri"/>
                        <a:ea typeface="Calibri"/>
                        <a:cs typeface="Times New Roman"/>
                      </a:endParaRPr>
                    </a:p>
                    <a:p>
                      <a:pPr algn="just">
                        <a:lnSpc>
                          <a:spcPct val="115000"/>
                        </a:lnSpc>
                        <a:spcAft>
                          <a:spcPts val="0"/>
                        </a:spcAft>
                      </a:pPr>
                      <a:r>
                        <a:rPr lang="ru-RU" sz="1600" dirty="0">
                          <a:solidFill>
                            <a:srgbClr val="000000"/>
                          </a:solidFill>
                          <a:latin typeface="Times New Roman"/>
                          <a:ea typeface="Calibri"/>
                          <a:cs typeface="Times New Roman"/>
                        </a:rPr>
                        <a:t>Оптимистичность, обладание чувством юмора</a:t>
                      </a:r>
                      <a:endParaRPr lang="ru-RU" sz="1600" dirty="0">
                        <a:latin typeface="Calibri"/>
                        <a:ea typeface="Calibri"/>
                        <a:cs typeface="Times New Roman"/>
                      </a:endParaRPr>
                    </a:p>
                    <a:p>
                      <a:pPr algn="just">
                        <a:lnSpc>
                          <a:spcPct val="115000"/>
                        </a:lnSpc>
                        <a:spcAft>
                          <a:spcPts val="0"/>
                        </a:spcAft>
                      </a:pPr>
                      <a:r>
                        <a:rPr lang="ru-RU" sz="1600" dirty="0">
                          <a:solidFill>
                            <a:srgbClr val="000000"/>
                          </a:solidFill>
                          <a:latin typeface="Times New Roman"/>
                          <a:ea typeface="Calibri"/>
                          <a:cs typeface="Times New Roman"/>
                        </a:rPr>
                        <a:t>Справедливость</a:t>
                      </a:r>
                      <a:endParaRPr lang="ru-RU" sz="1600" dirty="0">
                        <a:latin typeface="Calibri"/>
                        <a:ea typeface="Calibri"/>
                        <a:cs typeface="Times New Roman"/>
                      </a:endParaRPr>
                    </a:p>
                    <a:p>
                      <a:pPr algn="just">
                        <a:lnSpc>
                          <a:spcPct val="115000"/>
                        </a:lnSpc>
                        <a:spcAft>
                          <a:spcPts val="0"/>
                        </a:spcAft>
                      </a:pPr>
                      <a:r>
                        <a:rPr lang="ru-RU" sz="1600" dirty="0">
                          <a:solidFill>
                            <a:srgbClr val="000000"/>
                          </a:solidFill>
                          <a:latin typeface="Times New Roman"/>
                          <a:ea typeface="Calibri"/>
                          <a:cs typeface="Times New Roman"/>
                        </a:rPr>
                        <a:t>Способность к аналитической деятельности, направленность на дело</a:t>
                      </a:r>
                      <a:endParaRPr lang="ru-RU" sz="1600" dirty="0">
                        <a:latin typeface="Calibri"/>
                        <a:ea typeface="Calibri"/>
                        <a:cs typeface="Times New Roman"/>
                      </a:endParaRPr>
                    </a:p>
                    <a:p>
                      <a:pPr algn="just">
                        <a:lnSpc>
                          <a:spcPct val="115000"/>
                        </a:lnSpc>
                        <a:spcAft>
                          <a:spcPts val="0"/>
                        </a:spcAft>
                      </a:pPr>
                      <a:r>
                        <a:rPr lang="ru-RU" sz="1600" dirty="0">
                          <a:solidFill>
                            <a:srgbClr val="000000"/>
                          </a:solidFill>
                          <a:latin typeface="Times New Roman"/>
                          <a:ea typeface="Calibri"/>
                          <a:cs typeface="Times New Roman"/>
                        </a:rPr>
                        <a:t>Способность к творчеству, саморазвитию</a:t>
                      </a:r>
                      <a:endParaRPr lang="ru-RU" sz="1600" dirty="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xmlns="" val="4178870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71736" y="214290"/>
            <a:ext cx="6400800" cy="6429420"/>
          </a:xfrm>
        </p:spPr>
        <p:txBody>
          <a:bodyPr>
            <a:noAutofit/>
          </a:bodyPr>
          <a:lstStyle/>
          <a:p>
            <a:pPr lvl="0"/>
            <a:r>
              <a:rPr lang="ru-RU" sz="1400" b="1" dirty="0" smtClean="0">
                <a:solidFill>
                  <a:srgbClr val="3333CC"/>
                </a:solidFill>
                <a:latin typeface="Times New Roman" pitchFamily="18" charset="0"/>
                <a:cs typeface="Times New Roman" pitchFamily="18" charset="0"/>
              </a:rPr>
              <a:t>Составляющие личности руководителя.</a:t>
            </a:r>
            <a:endParaRPr lang="ru-RU" sz="1200" dirty="0" smtClean="0">
              <a:solidFill>
                <a:srgbClr val="3333CC"/>
              </a:solidFill>
              <a:latin typeface="Times New Roman" pitchFamily="18" charset="0"/>
              <a:cs typeface="Times New Roman" pitchFamily="18" charset="0"/>
            </a:endParaRPr>
          </a:p>
          <a:p>
            <a:pPr algn="just"/>
            <a:r>
              <a:rPr lang="ru-RU" sz="1200" b="1" dirty="0" smtClean="0">
                <a:solidFill>
                  <a:srgbClr val="3333CC"/>
                </a:solidFill>
                <a:latin typeface="Times New Roman" pitchFamily="18" charset="0"/>
                <a:cs typeface="Times New Roman" pitchFamily="18" charset="0"/>
              </a:rPr>
              <a:t>Личность руководителя можно разложить на три класса составляющих</a:t>
            </a:r>
            <a:r>
              <a:rPr lang="ru-RU" sz="1200" dirty="0" smtClean="0">
                <a:solidFill>
                  <a:srgbClr val="3333CC"/>
                </a:solidFill>
                <a:latin typeface="Times New Roman" pitchFamily="18" charset="0"/>
                <a:cs typeface="Times New Roman" pitchFamily="18" charset="0"/>
              </a:rPr>
              <a:t>: биографическая характеристика; способности; черты личности.</a:t>
            </a:r>
          </a:p>
          <a:p>
            <a:pPr algn="just"/>
            <a:r>
              <a:rPr lang="ru-RU" sz="1200" u="sng" dirty="0" smtClean="0">
                <a:solidFill>
                  <a:srgbClr val="3333CC"/>
                </a:solidFill>
                <a:latin typeface="Times New Roman" pitchFamily="18" charset="0"/>
                <a:cs typeface="Times New Roman" pitchFamily="18" charset="0"/>
              </a:rPr>
              <a:t>Способности </a:t>
            </a:r>
            <a:r>
              <a:rPr lang="ru-RU" sz="1200" dirty="0" smtClean="0">
                <a:solidFill>
                  <a:srgbClr val="3333CC"/>
                </a:solidFill>
                <a:latin typeface="Times New Roman" pitchFamily="18" charset="0"/>
                <a:cs typeface="Times New Roman" pitchFamily="18" charset="0"/>
              </a:rPr>
              <a:t>- пригодность к тому или иному виду деятельности. Развитию практических навыков руководителя помогают природные задатки, которые имеются в определенном типе нервной системы, отличающейся подвижностью и уравновешенностью. </a:t>
            </a:r>
          </a:p>
          <a:p>
            <a:pPr algn="just"/>
            <a:r>
              <a:rPr lang="ru-RU" sz="1200" dirty="0" smtClean="0">
                <a:solidFill>
                  <a:srgbClr val="3333CC"/>
                </a:solidFill>
                <a:latin typeface="Times New Roman" pitchFamily="18" charset="0"/>
                <a:cs typeface="Times New Roman" pitchFamily="18" charset="0"/>
              </a:rPr>
              <a:t>Организаторские способности можно развить, не имея задатков, но для этого необходимо проявить интерес к работе с людьми, знать методы убеждения, выработать основные качества руководителя (умение слушать подчиненных, внимательность, терпение и др.).</a:t>
            </a:r>
          </a:p>
          <a:p>
            <a:pPr algn="just"/>
            <a:r>
              <a:rPr lang="ru-RU" sz="1200" dirty="0" smtClean="0">
                <a:solidFill>
                  <a:srgbClr val="3333CC"/>
                </a:solidFill>
                <a:latin typeface="Times New Roman" pitchFamily="18" charset="0"/>
                <a:cs typeface="Times New Roman" pitchFamily="18" charset="0"/>
              </a:rPr>
              <a:t>Характер предопределяет стиль поведения человека в социальной среде, специфику его поведения в коллективе. Помимо природных задатков руководитель должен иметь соответствующие моральные и волевые качества и свойства. </a:t>
            </a:r>
          </a:p>
          <a:p>
            <a:pPr algn="just"/>
            <a:r>
              <a:rPr lang="ru-RU" sz="1200" u="sng" dirty="0" smtClean="0">
                <a:solidFill>
                  <a:srgbClr val="3333CC"/>
                </a:solidFill>
                <a:latin typeface="Times New Roman" pitchFamily="18" charset="0"/>
                <a:cs typeface="Times New Roman" pitchFamily="18" charset="0"/>
              </a:rPr>
              <a:t>К природным задаткам</a:t>
            </a:r>
            <a:r>
              <a:rPr lang="ru-RU" sz="1200" dirty="0" smtClean="0">
                <a:solidFill>
                  <a:srgbClr val="3333CC"/>
                </a:solidFill>
                <a:latin typeface="Times New Roman" pitchFamily="18" charset="0"/>
                <a:cs typeface="Times New Roman" pitchFamily="18" charset="0"/>
              </a:rPr>
              <a:t> руководителя относятся, прежде всего, уравновешенность поведения, оптимальная активность, общительность, легкость адаптации. </a:t>
            </a:r>
          </a:p>
          <a:p>
            <a:pPr algn="just"/>
            <a:r>
              <a:rPr lang="ru-RU" sz="1200" u="sng" dirty="0" smtClean="0">
                <a:solidFill>
                  <a:srgbClr val="3333CC"/>
                </a:solidFill>
                <a:latin typeface="Times New Roman" pitchFamily="18" charset="0"/>
                <a:cs typeface="Times New Roman" pitchFamily="18" charset="0"/>
              </a:rPr>
              <a:t>К моральным</a:t>
            </a:r>
            <a:r>
              <a:rPr lang="ru-RU" sz="1200" dirty="0" smtClean="0">
                <a:solidFill>
                  <a:srgbClr val="3333CC"/>
                </a:solidFill>
                <a:latin typeface="Times New Roman" pitchFamily="18" charset="0"/>
                <a:cs typeface="Times New Roman" pitchFamily="18" charset="0"/>
              </a:rPr>
              <a:t> - справедливость, скромность, чувство общественного долга, принципиальность, моральная безупречность; </a:t>
            </a:r>
          </a:p>
          <a:p>
            <a:pPr algn="just"/>
            <a:r>
              <a:rPr lang="ru-RU" sz="1200" u="sng" dirty="0" smtClean="0">
                <a:solidFill>
                  <a:srgbClr val="3333CC"/>
                </a:solidFill>
                <a:latin typeface="Times New Roman" pitchFamily="18" charset="0"/>
                <a:cs typeface="Times New Roman" pitchFamily="18" charset="0"/>
              </a:rPr>
              <a:t>К волевым</a:t>
            </a:r>
            <a:r>
              <a:rPr lang="ru-RU" sz="1200" dirty="0" smtClean="0">
                <a:solidFill>
                  <a:srgbClr val="3333CC"/>
                </a:solidFill>
                <a:latin typeface="Times New Roman" pitchFamily="18" charset="0"/>
                <a:cs typeface="Times New Roman" pitchFamily="18" charset="0"/>
              </a:rPr>
              <a:t> - решительность, энергичность, настойчивость, выдержанность, дисциплинированность; </a:t>
            </a:r>
          </a:p>
          <a:p>
            <a:pPr algn="just"/>
            <a:r>
              <a:rPr lang="ru-RU" sz="1200" u="sng" dirty="0" smtClean="0">
                <a:solidFill>
                  <a:srgbClr val="3333CC"/>
                </a:solidFill>
                <a:latin typeface="Times New Roman" pitchFamily="18" charset="0"/>
                <a:cs typeface="Times New Roman" pitchFamily="18" charset="0"/>
              </a:rPr>
              <a:t>К деловым</a:t>
            </a:r>
            <a:r>
              <a:rPr lang="ru-RU" sz="1200" dirty="0" smtClean="0">
                <a:solidFill>
                  <a:srgbClr val="3333CC"/>
                </a:solidFill>
                <a:latin typeface="Times New Roman" pitchFamily="18" charset="0"/>
                <a:cs typeface="Times New Roman" pitchFamily="18" charset="0"/>
              </a:rPr>
              <a:t> - целеустремленность, работоспособность, инициативность, организованность, самостоятельность; </a:t>
            </a:r>
          </a:p>
          <a:p>
            <a:pPr algn="just"/>
            <a:r>
              <a:rPr lang="ru-RU" sz="1200" u="sng" dirty="0" smtClean="0">
                <a:solidFill>
                  <a:srgbClr val="3333CC"/>
                </a:solidFill>
                <a:latin typeface="Times New Roman" pitchFamily="18" charset="0"/>
                <a:cs typeface="Times New Roman" pitchFamily="18" charset="0"/>
              </a:rPr>
              <a:t>К организаторским</a:t>
            </a:r>
            <a:r>
              <a:rPr lang="ru-RU" sz="1200" dirty="0" smtClean="0">
                <a:solidFill>
                  <a:srgbClr val="3333CC"/>
                </a:solidFill>
                <a:latin typeface="Times New Roman" pitchFamily="18" charset="0"/>
                <a:cs typeface="Times New Roman" pitchFamily="18" charset="0"/>
              </a:rPr>
              <a:t> - умение оценить людей, установить отношения, совершенствовать формы и методы работы, организовать трудовой коллектив, принимать правильные решения.</a:t>
            </a:r>
          </a:p>
          <a:p>
            <a:pPr algn="just"/>
            <a:r>
              <a:rPr lang="ru-RU" sz="1200" dirty="0" smtClean="0">
                <a:solidFill>
                  <a:srgbClr val="3333CC"/>
                </a:solidFill>
                <a:latin typeface="Times New Roman" pitchFamily="18" charset="0"/>
                <a:cs typeface="Times New Roman" pitchFamily="18" charset="0"/>
              </a:rPr>
              <a:t>Существенное значение имеют такие </a:t>
            </a:r>
            <a:r>
              <a:rPr lang="ru-RU" sz="1200" u="sng" dirty="0" smtClean="0">
                <a:solidFill>
                  <a:srgbClr val="3333CC"/>
                </a:solidFill>
                <a:latin typeface="Times New Roman" pitchFamily="18" charset="0"/>
                <a:cs typeface="Times New Roman" pitchFamily="18" charset="0"/>
              </a:rPr>
              <a:t>черты характера</a:t>
            </a:r>
            <a:r>
              <a:rPr lang="ru-RU" sz="1200" dirty="0" smtClean="0">
                <a:solidFill>
                  <a:srgbClr val="3333CC"/>
                </a:solidFill>
                <a:latin typeface="Times New Roman" pitchFamily="18" charset="0"/>
                <a:cs typeface="Times New Roman" pitchFamily="18" charset="0"/>
              </a:rPr>
              <a:t> руководителя, как определенность, цельность, уравновешенность, твердость. Определенность означает стабильное поведение руководителя в различных ситуациях; цельность - единство слова и дела, логичность поступков; уравновешенность - сдержанное, терпеливое отношение к людям, ровное поведении, умение контролировать себя; твердость - обязательное выполнение принятых решений, несмотря на возникающие препятствия.</a:t>
            </a:r>
          </a:p>
          <a:p>
            <a:pPr algn="just"/>
            <a:r>
              <a:rPr lang="ru-RU" sz="1200" dirty="0" smtClean="0">
                <a:solidFill>
                  <a:srgbClr val="3333CC"/>
                </a:solidFill>
                <a:latin typeface="Times New Roman" pitchFamily="18" charset="0"/>
                <a:cs typeface="Times New Roman" pitchFamily="18" charset="0"/>
              </a:rPr>
              <a:t>Авторитет руководителя складывается из обобщенной характеристики личности, его компетентности, высокой нравственности на работе и в быту. Ценится, когда он внимательно относится к людям и их нуждам, обязательно выполняет обещания, действует последовательно. </a:t>
            </a:r>
          </a:p>
          <a:p>
            <a:pPr algn="just"/>
            <a:endParaRPr lang="ru-RU" sz="1200" dirty="0">
              <a:solidFill>
                <a:srgbClr val="3333CC"/>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5133" y="116632"/>
            <a:ext cx="2587541" cy="3812434"/>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xmlns="" val="417887041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1793</Words>
  <Application>Microsoft Office PowerPoint</Application>
  <PresentationFormat>Экран (4:3)</PresentationFormat>
  <Paragraphs>209</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Катенок</dc:creator>
  <cp:lastModifiedBy>User</cp:lastModifiedBy>
  <cp:revision>9</cp:revision>
  <dcterms:created xsi:type="dcterms:W3CDTF">2013-01-28T19:28:30Z</dcterms:created>
  <dcterms:modified xsi:type="dcterms:W3CDTF">2016-02-01T05:57:18Z</dcterms:modified>
</cp:coreProperties>
</file>